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</p:sldMasterIdLst>
  <p:sldIdLst>
    <p:sldId id="314" r:id="rId2"/>
    <p:sldId id="315" r:id="rId3"/>
    <p:sldId id="317" r:id="rId4"/>
    <p:sldId id="319" r:id="rId5"/>
    <p:sldId id="321" r:id="rId6"/>
    <p:sldId id="257" r:id="rId7"/>
    <p:sldId id="256" r:id="rId8"/>
    <p:sldId id="320" r:id="rId9"/>
    <p:sldId id="288" r:id="rId10"/>
    <p:sldId id="289" r:id="rId11"/>
    <p:sldId id="290" r:id="rId12"/>
    <p:sldId id="291" r:id="rId13"/>
    <p:sldId id="292" r:id="rId14"/>
    <p:sldId id="293" r:id="rId15"/>
    <p:sldId id="313" r:id="rId16"/>
    <p:sldId id="302" r:id="rId17"/>
    <p:sldId id="318" r:id="rId18"/>
    <p:sldId id="285" r:id="rId19"/>
    <p:sldId id="286" r:id="rId20"/>
    <p:sldId id="287" r:id="rId21"/>
    <p:sldId id="295" r:id="rId22"/>
    <p:sldId id="296" r:id="rId23"/>
    <p:sldId id="323" r:id="rId24"/>
    <p:sldId id="297" r:id="rId25"/>
    <p:sldId id="306" r:id="rId26"/>
    <p:sldId id="307" r:id="rId27"/>
    <p:sldId id="304" r:id="rId28"/>
    <p:sldId id="305" r:id="rId29"/>
    <p:sldId id="301" r:id="rId30"/>
    <p:sldId id="324" r:id="rId31"/>
    <p:sldId id="300" r:id="rId32"/>
    <p:sldId id="299" r:id="rId33"/>
    <p:sldId id="298" r:id="rId34"/>
    <p:sldId id="312" r:id="rId35"/>
    <p:sldId id="272" r:id="rId36"/>
    <p:sldId id="294" r:id="rId37"/>
    <p:sldId id="273" r:id="rId38"/>
    <p:sldId id="274" r:id="rId39"/>
    <p:sldId id="275" r:id="rId40"/>
    <p:sldId id="276" r:id="rId41"/>
    <p:sldId id="277" r:id="rId42"/>
    <p:sldId id="303" r:id="rId43"/>
    <p:sldId id="278" r:id="rId44"/>
    <p:sldId id="322" r:id="rId45"/>
    <p:sldId id="281" r:id="rId46"/>
    <p:sldId id="279" r:id="rId47"/>
    <p:sldId id="283" r:id="rId48"/>
    <p:sldId id="284" r:id="rId49"/>
    <p:sldId id="282" r:id="rId50"/>
    <p:sldId id="325" r:id="rId51"/>
    <p:sldId id="280" r:id="rId52"/>
    <p:sldId id="309" r:id="rId53"/>
    <p:sldId id="327" r:id="rId54"/>
    <p:sldId id="310" r:id="rId55"/>
    <p:sldId id="311" r:id="rId56"/>
    <p:sldId id="326" r:id="rId5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image" Target="../media/image2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2D99F-629A-434B-9E8A-712A1C523153}" type="datetimeFigureOut">
              <a:rPr lang="de-DE" smtClean="0"/>
              <a:t>22.05.2025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9B738976-FBDF-4DE7-BF68-A263C3251F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6171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2D99F-629A-434B-9E8A-712A1C523153}" type="datetimeFigureOut">
              <a:rPr lang="de-DE" smtClean="0"/>
              <a:t>22.05.2025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B738976-FBDF-4DE7-BF68-A263C3251F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1370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2D99F-629A-434B-9E8A-712A1C523153}" type="datetimeFigureOut">
              <a:rPr lang="de-DE" smtClean="0"/>
              <a:t>22.05.2025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B738976-FBDF-4DE7-BF68-A263C3251FD4}" type="slidenum">
              <a:rPr lang="de-DE" smtClean="0"/>
              <a:t>‹Nr.›</a:t>
            </a:fld>
            <a:endParaRPr lang="de-DE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21476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2D99F-629A-434B-9E8A-712A1C523153}" type="datetimeFigureOut">
              <a:rPr lang="de-DE" smtClean="0"/>
              <a:t>22.05.2025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B738976-FBDF-4DE7-BF68-A263C3251F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23435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2D99F-629A-434B-9E8A-712A1C523153}" type="datetimeFigureOut">
              <a:rPr lang="de-DE" smtClean="0"/>
              <a:t>22.05.2025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B738976-FBDF-4DE7-BF68-A263C3251FD4}" type="slidenum">
              <a:rPr lang="de-DE" smtClean="0"/>
              <a:t>‹Nr.›</a:t>
            </a:fld>
            <a:endParaRPr lang="de-DE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758763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2D99F-629A-434B-9E8A-712A1C523153}" type="datetimeFigureOut">
              <a:rPr lang="de-DE" smtClean="0"/>
              <a:t>22.05.2025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B738976-FBDF-4DE7-BF68-A263C3251F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54507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2D99F-629A-434B-9E8A-712A1C523153}" type="datetimeFigureOut">
              <a:rPr lang="de-DE" smtClean="0"/>
              <a:t>22.05.2025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38976-FBDF-4DE7-BF68-A263C3251F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27960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2D99F-629A-434B-9E8A-712A1C523153}" type="datetimeFigureOut">
              <a:rPr lang="de-DE" smtClean="0"/>
              <a:t>22.05.2025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38976-FBDF-4DE7-BF68-A263C3251F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2564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2D99F-629A-434B-9E8A-712A1C523153}" type="datetimeFigureOut">
              <a:rPr lang="de-DE" smtClean="0"/>
              <a:t>22.05.2025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38976-FBDF-4DE7-BF68-A263C3251F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1461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2D99F-629A-434B-9E8A-712A1C523153}" type="datetimeFigureOut">
              <a:rPr lang="de-DE" smtClean="0"/>
              <a:t>22.05.2025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B738976-FBDF-4DE7-BF68-A263C3251F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1735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2D99F-629A-434B-9E8A-712A1C523153}" type="datetimeFigureOut">
              <a:rPr lang="de-DE" smtClean="0"/>
              <a:t>22.05.2025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B738976-FBDF-4DE7-BF68-A263C3251F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9207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2D99F-629A-434B-9E8A-712A1C523153}" type="datetimeFigureOut">
              <a:rPr lang="de-DE" smtClean="0"/>
              <a:t>22.05.2025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B738976-FBDF-4DE7-BF68-A263C3251F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7049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2D99F-629A-434B-9E8A-712A1C523153}" type="datetimeFigureOut">
              <a:rPr lang="de-DE" smtClean="0"/>
              <a:t>22.05.2025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38976-FBDF-4DE7-BF68-A263C3251F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4525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2D99F-629A-434B-9E8A-712A1C523153}" type="datetimeFigureOut">
              <a:rPr lang="de-DE" smtClean="0"/>
              <a:t>22.05.2025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38976-FBDF-4DE7-BF68-A263C3251F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1078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2D99F-629A-434B-9E8A-712A1C523153}" type="datetimeFigureOut">
              <a:rPr lang="de-DE" smtClean="0"/>
              <a:t>22.05.2025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38976-FBDF-4DE7-BF68-A263C3251F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32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2D99F-629A-434B-9E8A-712A1C523153}" type="datetimeFigureOut">
              <a:rPr lang="de-DE" smtClean="0"/>
              <a:t>22.05.2025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B738976-FBDF-4DE7-BF68-A263C3251F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358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2D99F-629A-434B-9E8A-712A1C523153}" type="datetimeFigureOut">
              <a:rPr lang="de-DE" smtClean="0"/>
              <a:t>22.05.2025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9B738976-FBDF-4DE7-BF68-A263C3251F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4292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3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972448" y="3573947"/>
            <a:ext cx="706634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4972448" y="5365268"/>
            <a:ext cx="706634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902677" y="1899984"/>
            <a:ext cx="3699983" cy="2849809"/>
          </a:xfrm>
          <a:custGeom>
            <a:avLst/>
            <a:gdLst/>
            <a:ahLst/>
            <a:cxnLst/>
            <a:rect l="l" t="t" r="r" b="b"/>
            <a:pathLst>
              <a:path w="2736626" h="2052469">
                <a:moveTo>
                  <a:pt x="0" y="0"/>
                </a:moveTo>
                <a:lnTo>
                  <a:pt x="2736626" y="0"/>
                </a:lnTo>
                <a:lnTo>
                  <a:pt x="2736626" y="2052469"/>
                </a:lnTo>
                <a:lnTo>
                  <a:pt x="0" y="20524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 rot="-5400000">
            <a:off x="4635012" y="5778470"/>
            <a:ext cx="861885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42"/>
              </a:lnSpc>
              <a:spcBef>
                <a:spcPct val="0"/>
              </a:spcBef>
            </a:pPr>
            <a:r>
              <a:rPr lang="en-US" sz="1451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Kontakt</a:t>
            </a:r>
          </a:p>
        </p:txBody>
      </p:sp>
      <p:sp>
        <p:nvSpPr>
          <p:cNvPr id="9" name="TextBox 9"/>
          <p:cNvSpPr txBox="1"/>
          <p:nvPr/>
        </p:nvSpPr>
        <p:spPr>
          <a:xfrm rot="-5400000">
            <a:off x="4385254" y="4278213"/>
            <a:ext cx="1500113" cy="394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01"/>
              </a:lnSpc>
            </a:pPr>
            <a:r>
              <a:rPr lang="en-US" sz="108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Wagnerweg 17</a:t>
            </a:r>
          </a:p>
          <a:p>
            <a:pPr>
              <a:lnSpc>
                <a:spcPts val="1601"/>
              </a:lnSpc>
              <a:spcBef>
                <a:spcPct val="0"/>
              </a:spcBef>
            </a:pPr>
            <a:r>
              <a:rPr lang="en-US" sz="108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88281 Schlier</a:t>
            </a:r>
          </a:p>
        </p:txBody>
      </p:sp>
      <p:sp>
        <p:nvSpPr>
          <p:cNvPr id="10" name="TextBox 10"/>
          <p:cNvSpPr txBox="1"/>
          <p:nvPr/>
        </p:nvSpPr>
        <p:spPr>
          <a:xfrm rot="-5400000">
            <a:off x="4043705" y="1568695"/>
            <a:ext cx="2729843" cy="964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01"/>
              </a:lnSpc>
            </a:pPr>
            <a:r>
              <a:rPr lang="en-US" sz="1089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Tel: 07529 3632</a:t>
            </a:r>
          </a:p>
          <a:p>
            <a:pPr>
              <a:lnSpc>
                <a:spcPts val="1601"/>
              </a:lnSpc>
            </a:pPr>
            <a:r>
              <a:rPr lang="en-US" sz="1089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E-Mail: LeitungStMartin.Schlier@kiga.drs.de</a:t>
            </a:r>
          </a:p>
          <a:p>
            <a:pPr>
              <a:lnSpc>
                <a:spcPts val="1601"/>
              </a:lnSpc>
            </a:pPr>
            <a:r>
              <a:rPr lang="en-US" sz="108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www.kiga-sanktmartin-schlier.de</a:t>
            </a:r>
          </a:p>
          <a:p>
            <a:pPr>
              <a:lnSpc>
                <a:spcPts val="1427"/>
              </a:lnSpc>
            </a:pPr>
            <a:endParaRPr lang="en-US" sz="1089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lnSpc>
                <a:spcPts val="1427"/>
              </a:lnSpc>
            </a:pPr>
            <a:endParaRPr lang="en-US" sz="1089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787870" y="765744"/>
            <a:ext cx="3800392" cy="1654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3"/>
              </a:lnSpc>
            </a:pPr>
            <a:r>
              <a:rPr lang="en-US" sz="44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Festschrift</a:t>
            </a:r>
            <a:r>
              <a:rPr lang="en-US" sz="4083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</a:p>
          <a:p>
            <a:pPr algn="ctr">
              <a:lnSpc>
                <a:spcPts val="2267"/>
              </a:lnSpc>
            </a:pPr>
            <a:r>
              <a:rPr lang="en-US" sz="1600" b="1" dirty="0" err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Erweiterung</a:t>
            </a:r>
            <a:r>
              <a:rPr lang="en-US" sz="16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 der </a:t>
            </a:r>
            <a:r>
              <a:rPr lang="en-US" sz="1600" b="1" dirty="0" err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Kindertagesstätte</a:t>
            </a:r>
            <a:r>
              <a:rPr lang="en-US" sz="16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</a:p>
          <a:p>
            <a:pPr algn="ctr">
              <a:lnSpc>
                <a:spcPts val="2267"/>
              </a:lnSpc>
              <a:spcBef>
                <a:spcPct val="0"/>
              </a:spcBef>
            </a:pPr>
            <a:r>
              <a:rPr lang="en-US" sz="16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St. Martin </a:t>
            </a:r>
            <a:r>
              <a:rPr lang="en-US" sz="1600" b="1" dirty="0" err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Schlier</a:t>
            </a:r>
            <a:r>
              <a:rPr lang="en-US" sz="16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</a:p>
          <a:p>
            <a:pPr algn="ctr">
              <a:lnSpc>
                <a:spcPts val="2267"/>
              </a:lnSpc>
              <a:spcBef>
                <a:spcPct val="0"/>
              </a:spcBef>
            </a:pPr>
            <a:r>
              <a:rPr lang="en-US" sz="16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2025</a:t>
            </a: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549" y="3005747"/>
            <a:ext cx="3195774" cy="32085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16200000">
            <a:off x="1525549" y="485356"/>
            <a:ext cx="4475844" cy="5469396"/>
          </a:xfrm>
          <a:prstGeom prst="rect">
            <a:avLst/>
          </a:prstGeom>
        </p:spPr>
      </p:pic>
      <p:pic>
        <p:nvPicPr>
          <p:cNvPr id="6" name="Inhaltsplatzhalter 5"/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16200000">
            <a:off x="7194629" y="1811685"/>
            <a:ext cx="4156716" cy="521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0945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16200000">
            <a:off x="1038497" y="1304556"/>
            <a:ext cx="4601749" cy="5057779"/>
          </a:xfrm>
          <a:prstGeom prst="rect">
            <a:avLst/>
          </a:prstGeom>
        </p:spPr>
      </p:pic>
      <p:pic>
        <p:nvPicPr>
          <p:cNvPr id="6" name="Inhaltsplatzhalter 5"/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16200000">
            <a:off x="6800639" y="307207"/>
            <a:ext cx="4694781" cy="505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6562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16200000">
            <a:off x="1299250" y="-190894"/>
            <a:ext cx="4673010" cy="5629415"/>
          </a:xfrm>
          <a:prstGeom prst="rect">
            <a:avLst/>
          </a:prstGeom>
        </p:spPr>
      </p:pic>
      <p:pic>
        <p:nvPicPr>
          <p:cNvPr id="6" name="Inhaltsplatzhalter 5"/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16200000">
            <a:off x="7332057" y="1794360"/>
            <a:ext cx="3834903" cy="531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3564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16200000">
            <a:off x="1058207" y="-298007"/>
            <a:ext cx="4483100" cy="5774194"/>
          </a:xfrm>
          <a:prstGeom prst="rect">
            <a:avLst/>
          </a:prstGeom>
        </p:spPr>
      </p:pic>
      <p:pic>
        <p:nvPicPr>
          <p:cNvPr id="6" name="Inhaltsplatzhalter 5"/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16200000">
            <a:off x="7123720" y="1482724"/>
            <a:ext cx="3995371" cy="553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2150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16200000">
            <a:off x="4545381" y="-52268"/>
            <a:ext cx="5445124" cy="703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4602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75492" y="-867052"/>
            <a:ext cx="6364090" cy="8690053"/>
          </a:xfrm>
        </p:spPr>
      </p:pic>
    </p:spTree>
    <p:extLst>
      <p:ext uri="{BB962C8B-B14F-4D97-AF65-F5344CB8AC3E}">
        <p14:creationId xmlns:p14="http://schemas.microsoft.com/office/powerpoint/2010/main" val="20824089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16200000">
            <a:off x="4656139" y="-591829"/>
            <a:ext cx="5572919" cy="827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4098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2067376" y="648733"/>
            <a:ext cx="9397998" cy="6093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endParaRPr lang="en-US" sz="2200" dirty="0">
              <a:solidFill>
                <a:srgbClr val="000000"/>
              </a:solidFill>
              <a:latin typeface="Roboto Bold" panose="020B0604020202020204" charset="0"/>
              <a:ea typeface="Roboto Bold" panose="020B0604020202020204" charset="0"/>
              <a:cs typeface="Roboto"/>
              <a:sym typeface="Roboto"/>
            </a:endParaRP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 Bold"/>
                <a:sym typeface="Roboto Bold"/>
              </a:rPr>
              <a:t>1993</a:t>
            </a:r>
            <a:r>
              <a:rPr lang="en-US" sz="2200" b="1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 Bold"/>
                <a:sym typeface="Roboto Bold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1. </a:t>
            </a:r>
            <a:r>
              <a:rPr lang="en-US" sz="2200" b="1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Umbau</a:t>
            </a:r>
            <a:endParaRPr lang="en-US" sz="2200" b="1" dirty="0">
              <a:solidFill>
                <a:srgbClr val="000000"/>
              </a:solidFill>
              <a:latin typeface="Roboto Bold" panose="020B0604020202020204" charset="0"/>
              <a:ea typeface="Roboto Bold" panose="020B0604020202020204" charset="0"/>
              <a:cs typeface="Roboto"/>
              <a:sym typeface="Roboto"/>
            </a:endParaRP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Der Kindergarten </a:t>
            </a:r>
            <a:r>
              <a:rPr lang="en-US" sz="22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wird</a:t>
            </a:r>
            <a:r>
              <a:rPr lang="en-US" sz="22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zu</a:t>
            </a:r>
            <a:r>
              <a:rPr lang="en-US" sz="22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3 Gruppen </a:t>
            </a:r>
            <a:r>
              <a:rPr lang="en-US" sz="22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erweitert</a:t>
            </a:r>
            <a:r>
              <a:rPr lang="en-US" sz="22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Zusätzlich</a:t>
            </a:r>
            <a:r>
              <a:rPr lang="en-US" sz="22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wird</a:t>
            </a:r>
            <a:r>
              <a:rPr lang="en-US" sz="22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ein</a:t>
            </a:r>
            <a:r>
              <a:rPr lang="en-US" sz="22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Turnraum</a:t>
            </a:r>
            <a:r>
              <a:rPr lang="en-US" sz="22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den </a:t>
            </a:r>
            <a:r>
              <a:rPr lang="en-US" sz="22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Anbau</a:t>
            </a:r>
            <a:r>
              <a:rPr lang="en-US" sz="22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ergänzen</a:t>
            </a:r>
            <a:r>
              <a:rPr lang="en-US" sz="22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Im</a:t>
            </a:r>
            <a:r>
              <a:rPr lang="en-US" sz="22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Dachgeschoss</a:t>
            </a:r>
            <a:r>
              <a:rPr lang="en-US" sz="22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wird</a:t>
            </a:r>
            <a:r>
              <a:rPr lang="en-US" sz="22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ein</a:t>
            </a:r>
            <a:r>
              <a:rPr lang="en-US" sz="22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Volkshochschulraum</a:t>
            </a:r>
            <a:r>
              <a:rPr lang="en-US" sz="22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errichtet</a:t>
            </a:r>
            <a:r>
              <a:rPr lang="en-US" sz="22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Die </a:t>
            </a:r>
            <a:r>
              <a:rPr lang="en-US" sz="22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neuen</a:t>
            </a:r>
            <a:r>
              <a:rPr lang="en-US" sz="22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Gruppennamen</a:t>
            </a:r>
            <a:r>
              <a:rPr lang="en-US" sz="22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sind</a:t>
            </a:r>
            <a:r>
              <a:rPr lang="en-US" sz="22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„Edelstein“, „</a:t>
            </a:r>
            <a:r>
              <a:rPr lang="en-US" sz="22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Regenbogen</a:t>
            </a:r>
            <a:r>
              <a:rPr lang="en-US" sz="22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“ und „</a:t>
            </a:r>
            <a:r>
              <a:rPr lang="en-US" sz="22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Wirbelwind</a:t>
            </a:r>
            <a:r>
              <a:rPr lang="en-US" sz="22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“</a:t>
            </a:r>
          </a:p>
          <a:p>
            <a:pPr>
              <a:lnSpc>
                <a:spcPct val="150000"/>
              </a:lnSpc>
            </a:pPr>
            <a:endParaRPr lang="en-US" sz="2200" dirty="0">
              <a:solidFill>
                <a:srgbClr val="000000"/>
              </a:solidFill>
              <a:latin typeface="Roboto Bold" panose="020B0604020202020204" charset="0"/>
              <a:ea typeface="Roboto Bold" panose="020B0604020202020204" charset="0"/>
              <a:cs typeface="Roboto"/>
              <a:sym typeface="Roboto"/>
            </a:endParaRPr>
          </a:p>
          <a:p>
            <a:pPr>
              <a:lnSpc>
                <a:spcPct val="150000"/>
              </a:lnSpc>
            </a:pPr>
            <a:endParaRPr lang="en-US" sz="2200" dirty="0">
              <a:solidFill>
                <a:srgbClr val="000000"/>
              </a:solidFill>
              <a:latin typeface="Roboto Bold" panose="020B0604020202020204" charset="0"/>
              <a:ea typeface="Roboto Bold" panose="020B0604020202020204" charset="0"/>
              <a:cs typeface="Roboto"/>
              <a:sym typeface="Roboto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2200" dirty="0">
              <a:solidFill>
                <a:srgbClr val="000000"/>
              </a:solidFill>
              <a:latin typeface="Roboto Bold" panose="020B0604020202020204" charset="0"/>
              <a:ea typeface="Roboto Bold" panose="020B0604020202020204" charset="0"/>
              <a:cs typeface="Roboto"/>
              <a:sym typeface="Robo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Inhaltsplatzhalter 4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191516188"/>
              </p:ext>
            </p:extLst>
          </p:nvPr>
        </p:nvGraphicFramePr>
        <p:xfrm>
          <a:off x="457931" y="2386962"/>
          <a:ext cx="6320938" cy="40577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6" name="Dokument" r:id="rId3" imgW="5746651" imgH="3689034" progId="Word.Document.12">
                  <p:embed/>
                </p:oleObj>
              </mc:Choice>
              <mc:Fallback>
                <p:oleObj name="Dokument" r:id="rId3" imgW="5746651" imgH="368903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7931" y="2386962"/>
                        <a:ext cx="6320938" cy="40577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Inhaltsplatzhalter 5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988246411"/>
              </p:ext>
            </p:extLst>
          </p:nvPr>
        </p:nvGraphicFramePr>
        <p:xfrm>
          <a:off x="6341690" y="255321"/>
          <a:ext cx="6231309" cy="40617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7" name="Dokument" r:id="rId5" imgW="5746651" imgH="3746366" progId="Word.Document.12">
                  <p:embed/>
                </p:oleObj>
              </mc:Choice>
              <mc:Fallback>
                <p:oleObj name="Dokument" r:id="rId5" imgW="5746651" imgH="374636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341690" y="255321"/>
                        <a:ext cx="6231309" cy="40617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347599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Inhaltsplatzhalter 4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12777157"/>
              </p:ext>
            </p:extLst>
          </p:nvPr>
        </p:nvGraphicFramePr>
        <p:xfrm>
          <a:off x="443317" y="2474320"/>
          <a:ext cx="6228092" cy="39773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8" name="Dokument" r:id="rId3" imgW="5746651" imgH="3669924" progId="Word.Document.12">
                  <p:embed/>
                </p:oleObj>
              </mc:Choice>
              <mc:Fallback>
                <p:oleObj name="Dokument" r:id="rId3" imgW="5746651" imgH="366992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3317" y="2474320"/>
                        <a:ext cx="6228092" cy="39773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Inhaltsplatzhalter 7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40401647"/>
              </p:ext>
            </p:extLst>
          </p:nvPr>
        </p:nvGraphicFramePr>
        <p:xfrm>
          <a:off x="6495562" y="0"/>
          <a:ext cx="6845300" cy="459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9" name="Dokument" r:id="rId5" imgW="5746651" imgH="3860668" progId="Word.Document.12">
                  <p:embed/>
                </p:oleObj>
              </mc:Choice>
              <mc:Fallback>
                <p:oleObj name="Dokument" r:id="rId5" imgW="5746651" imgH="386066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495562" y="0"/>
                        <a:ext cx="6845300" cy="4598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79349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419067" y="188509"/>
            <a:ext cx="8495400" cy="57234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63"/>
              </a:lnSpc>
            </a:pPr>
            <a:endParaRPr lang="en-US" sz="2200" b="1" u="sng" dirty="0">
              <a:solidFill>
                <a:srgbClr val="000000"/>
              </a:solidFill>
              <a:latin typeface="Roboto Bold"/>
              <a:ea typeface="Roboto Bold"/>
              <a:cs typeface="Roboto Bold"/>
              <a:sym typeface="Roboto Bold"/>
            </a:endParaRPr>
          </a:p>
          <a:p>
            <a:pPr algn="ctr">
              <a:lnSpc>
                <a:spcPts val="1763"/>
              </a:lnSpc>
            </a:pPr>
            <a:endParaRPr lang="en-US" sz="2200" b="1" u="sng" dirty="0">
              <a:solidFill>
                <a:srgbClr val="000000"/>
              </a:solidFill>
              <a:latin typeface="Roboto Bold"/>
              <a:ea typeface="Roboto Bold"/>
              <a:cs typeface="Roboto Bold"/>
              <a:sym typeface="Roboto Bold"/>
            </a:endParaRPr>
          </a:p>
          <a:p>
            <a:pPr algn="ctr">
              <a:lnSpc>
                <a:spcPts val="1763"/>
              </a:lnSpc>
            </a:pPr>
            <a:r>
              <a:rPr lang="en-US" sz="2200" b="1" u="sng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 Bold"/>
                <a:sym typeface="Roboto Bold"/>
              </a:rPr>
              <a:t>Grußwort</a:t>
            </a:r>
            <a:r>
              <a:rPr lang="en-US" sz="2200" b="1" u="sng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 Bold"/>
                <a:sym typeface="Roboto Bold"/>
              </a:rPr>
              <a:t> </a:t>
            </a:r>
            <a:r>
              <a:rPr lang="en-US" sz="2200" b="1" u="sng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 Bold"/>
                <a:sym typeface="Roboto Bold"/>
              </a:rPr>
              <a:t>zur</a:t>
            </a:r>
            <a:r>
              <a:rPr lang="en-US" sz="2200" b="1" u="sng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 Bold"/>
                <a:sym typeface="Roboto Bold"/>
              </a:rPr>
              <a:t> Festschrift</a:t>
            </a:r>
          </a:p>
          <a:p>
            <a:pPr algn="ctr">
              <a:lnSpc>
                <a:spcPts val="1430"/>
              </a:lnSpc>
            </a:pPr>
            <a:endParaRPr lang="en-US" sz="1088" b="1" u="sng" dirty="0">
              <a:solidFill>
                <a:srgbClr val="000000"/>
              </a:solidFill>
              <a:latin typeface="Roboto Bold" panose="020B0604020202020204" charset="0"/>
              <a:ea typeface="Roboto Bold" panose="020B0604020202020204" charset="0"/>
              <a:cs typeface="Roboto Bold"/>
              <a:sym typeface="Roboto Bold"/>
            </a:endParaRPr>
          </a:p>
          <a:p>
            <a:pPr algn="ctr">
              <a:lnSpc>
                <a:spcPts val="1430"/>
              </a:lnSpc>
            </a:pPr>
            <a:endParaRPr lang="en-US" sz="1088" b="1" u="sng" dirty="0">
              <a:solidFill>
                <a:srgbClr val="000000"/>
              </a:solidFill>
              <a:latin typeface="Roboto Bold" panose="020B0604020202020204" charset="0"/>
              <a:ea typeface="Roboto Bold" panose="020B0604020202020204" charset="0"/>
              <a:cs typeface="Roboto Bold"/>
              <a:sym typeface="Roboto Bold"/>
            </a:endParaRPr>
          </a:p>
          <a:p>
            <a:pPr algn="just"/>
            <a:endParaRPr lang="en-US" sz="1400" dirty="0">
              <a:solidFill>
                <a:srgbClr val="000000"/>
              </a:solidFill>
              <a:latin typeface="Roboto Bold" panose="020B0604020202020204" charset="0"/>
              <a:ea typeface="Roboto Bold" panose="020B0604020202020204" charset="0"/>
              <a:cs typeface="Roboto"/>
              <a:sym typeface="Roboto"/>
            </a:endParaRPr>
          </a:p>
          <a:p>
            <a:pPr algn="just"/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Manchem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Gesicht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kann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man die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Lebenserfahrung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förmlich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ansehen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aber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nicht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nur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Menschen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kommen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in die Jahre,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auch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Einrichtungen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und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Gebäude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bleiben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nicht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vom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Zahn der Zeit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verschont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. Und was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Kosmetik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und Cremes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manchmal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vergeblich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schaffen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wollen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ist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durch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professionelles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Handwerk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und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Können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für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Gebäude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so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viel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leichter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. Und so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erstrahlt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nach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einer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Planungs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- und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Umbauphase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unsere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alte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Kindertagesstätte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St. Martin in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Schlier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im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neuen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Glanz, und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dieser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Glanz hat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Räume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und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Möglichkeiten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dazu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gewonnen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.</a:t>
            </a:r>
          </a:p>
          <a:p>
            <a:pPr algn="just"/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Mit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Stolz und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Dankbarkeit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dürfen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wir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auf das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vollbrachte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Werk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schauen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und der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erneuerten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Einrichtung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„ad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multos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annos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“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wünschen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. So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bleibt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dieses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Gebäude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aber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nicht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Selbstzweck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sondern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es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soll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Menschen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dienen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, und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gerade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den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Kleinsten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unserer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Gemeinde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ein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Ort von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Vertrauen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Lernen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, Gemeinschaft und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Glauben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eröffnen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. Von Herzen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möchte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ich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im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Namen</a:t>
            </a:r>
            <a:endParaRPr lang="en-US" sz="1400" dirty="0">
              <a:solidFill>
                <a:srgbClr val="000000"/>
              </a:solidFill>
              <a:latin typeface="Roboto Bold" panose="020B0604020202020204" charset="0"/>
              <a:ea typeface="Roboto Bold" panose="020B0604020202020204" charset="0"/>
              <a:cs typeface="Roboto"/>
              <a:sym typeface="Roboto"/>
            </a:endParaRPr>
          </a:p>
          <a:p>
            <a:pPr algn="just"/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unserer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Pfarrgemeinde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und des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Kirchengemeinderates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dem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Kindergartenteam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unter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der Leitung von Frau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Faißt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aber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auch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der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ganzen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Gemeinde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Schlier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stellvertretend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Frau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Bürgermeisterin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Liebmann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–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zu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diesem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neuen-alten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Schmuckstück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gratulieren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und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zugleich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Danke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sagen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für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das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gemeinschaftliche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Mittragen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Mitfinanzieren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und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Mitgehen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.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Danke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an das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Architekturbüro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Pilz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und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allen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Gewerken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und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Handwerkern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. Es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zeigt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, was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letztlich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schon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den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Kindern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im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Kindergarten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erschlossen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wird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: Nur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eine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Gemeinschaft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ist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stark und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nur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in Gemeinschaft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kann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Respekt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und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Verständnis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erwachsen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und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eine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Zukunft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gelingen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.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Möge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die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Kindertagesstätte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ohne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Falten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und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Mängel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nun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einer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guten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Zukunft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entgegengehen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, und den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Kindern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wie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Erziehern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ein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tägliches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Lächeln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schenken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. </a:t>
            </a:r>
          </a:p>
          <a:p>
            <a:pPr algn="just"/>
            <a:endParaRPr lang="en-US" sz="1400" dirty="0">
              <a:solidFill>
                <a:srgbClr val="000000"/>
              </a:solidFill>
              <a:latin typeface="Roboto Bold" panose="020B0604020202020204" charset="0"/>
              <a:ea typeface="Roboto Bold" panose="020B0604020202020204" charset="0"/>
              <a:cs typeface="Roboto"/>
              <a:sym typeface="Roboto"/>
            </a:endParaRPr>
          </a:p>
          <a:p>
            <a:pPr algn="just"/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Herr Florian Störzer (</a:t>
            </a:r>
            <a:r>
              <a:rPr lang="en-US" sz="14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Pfarrer</a:t>
            </a:r>
            <a:r>
              <a:rPr lang="en-US" sz="14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)</a:t>
            </a:r>
          </a:p>
          <a:p>
            <a:pPr algn="ctr">
              <a:lnSpc>
                <a:spcPts val="1430"/>
              </a:lnSpc>
              <a:spcBef>
                <a:spcPct val="0"/>
              </a:spcBef>
            </a:pPr>
            <a:endParaRPr lang="en-US" sz="883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671965" y="205799"/>
            <a:ext cx="2846799" cy="448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33"/>
              </a:lnSpc>
            </a:pPr>
            <a:endParaRPr lang="en-US" sz="997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lnSpc>
                <a:spcPts val="2579"/>
              </a:lnSpc>
              <a:spcBef>
                <a:spcPct val="0"/>
              </a:spcBef>
            </a:pPr>
            <a:endParaRPr lang="en-US" sz="997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974623" y="214443"/>
            <a:ext cx="2482276" cy="381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28"/>
              </a:lnSpc>
            </a:pPr>
            <a:endParaRPr sz="1634" dirty="0"/>
          </a:p>
          <a:p>
            <a:pPr algn="ctr">
              <a:lnSpc>
                <a:spcPts val="1861"/>
              </a:lnSpc>
              <a:spcBef>
                <a:spcPct val="0"/>
              </a:spcBef>
            </a:pPr>
            <a:endParaRPr lang="en-US" sz="997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005012"/>
            <a:ext cx="6000749" cy="4486275"/>
          </a:xfrm>
          <a:prstGeom prst="rect">
            <a:avLst/>
          </a:prstGeom>
        </p:spPr>
      </p:pic>
      <p:pic>
        <p:nvPicPr>
          <p:cNvPr id="5" name="Grafik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6" y="288925"/>
            <a:ext cx="5410200" cy="395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4589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18630" y="475191"/>
            <a:ext cx="4633091" cy="3360209"/>
          </a:xfrm>
          <a:prstGeom prst="rect">
            <a:avLst/>
          </a:prstGeom>
        </p:spPr>
      </p:pic>
      <p:pic>
        <p:nvPicPr>
          <p:cNvPr id="6" name="Inhaltsplatzhalter 5"/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10800000">
            <a:off x="6650329" y="2971022"/>
            <a:ext cx="5272039" cy="3377023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611051" y="4167618"/>
            <a:ext cx="55432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latin typeface="Roboto Bold"/>
              </a:rPr>
              <a:t>Kindergartenteam, Ausflüge mit den Vorschulkinder, </a:t>
            </a:r>
          </a:p>
          <a:p>
            <a:r>
              <a:rPr lang="de-DE" sz="3600" dirty="0">
                <a:latin typeface="Roboto Bold"/>
              </a:rPr>
              <a:t>Grillen im Garten</a:t>
            </a:r>
          </a:p>
        </p:txBody>
      </p:sp>
    </p:spTree>
    <p:extLst>
      <p:ext uri="{BB962C8B-B14F-4D97-AF65-F5344CB8AC3E}">
        <p14:creationId xmlns:p14="http://schemas.microsoft.com/office/powerpoint/2010/main" val="40564179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200" b="1" dirty="0">
                <a:latin typeface="Roboto Bold"/>
              </a:rPr>
              <a:t>1994/95</a:t>
            </a:r>
          </a:p>
        </p:txBody>
      </p:sp>
      <p:pic>
        <p:nvPicPr>
          <p:cNvPr id="6" name="Inhaltsplatzhalter 5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767" y="684934"/>
            <a:ext cx="4652149" cy="5548956"/>
          </a:xfrm>
          <a:prstGeom prst="rect">
            <a:avLst/>
          </a:prstGeom>
        </p:spPr>
      </p:pic>
      <p:pic>
        <p:nvPicPr>
          <p:cNvPr id="5" name="Grafik 4"/>
          <p:cNvPicPr/>
          <p:nvPr/>
        </p:nvPicPr>
        <p:blipFill>
          <a:blip r:embed="rId3"/>
          <a:stretch>
            <a:fillRect/>
          </a:stretch>
        </p:blipFill>
        <p:spPr>
          <a:xfrm rot="10800000">
            <a:off x="687389" y="1449387"/>
            <a:ext cx="5905500" cy="395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4553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71BCC0-01D9-4A51-A780-9CCE8AA9DE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13848" y="1083734"/>
            <a:ext cx="8915399" cy="448733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 Bold"/>
                <a:sym typeface="Roboto Bold"/>
              </a:rPr>
              <a:t>1996</a:t>
            </a:r>
            <a:br>
              <a:rPr lang="en-US" sz="4400" b="1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 Bold"/>
                <a:sym typeface="Roboto Bold"/>
              </a:rPr>
            </a:br>
            <a:r>
              <a:rPr lang="en-US" sz="22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Erweiterung</a:t>
            </a:r>
            <a:r>
              <a:rPr lang="en-US" sz="22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um </a:t>
            </a:r>
            <a:r>
              <a:rPr lang="en-US" sz="22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eine</a:t>
            </a:r>
            <a:r>
              <a:rPr lang="en-US" sz="22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Gruppe „</a:t>
            </a:r>
            <a:r>
              <a:rPr lang="en-US" sz="22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Sonnenstrahl</a:t>
            </a:r>
            <a:r>
              <a:rPr lang="en-US" sz="22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“.</a:t>
            </a:r>
            <a:br>
              <a:rPr lang="en-US" sz="22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</a:br>
            <a:r>
              <a:rPr lang="en-US" sz="22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Durch</a:t>
            </a:r>
            <a:r>
              <a:rPr lang="en-US" sz="22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die </a:t>
            </a:r>
            <a:r>
              <a:rPr lang="en-US" sz="22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hohen</a:t>
            </a:r>
            <a:r>
              <a:rPr lang="en-US" sz="22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Kinderzahlen</a:t>
            </a:r>
            <a:r>
              <a:rPr lang="en-US" sz="22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kommt</a:t>
            </a:r>
            <a:r>
              <a:rPr lang="en-US" sz="22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eine</a:t>
            </a:r>
            <a:r>
              <a:rPr lang="en-US" sz="22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weitere</a:t>
            </a:r>
            <a:r>
              <a:rPr lang="en-US" sz="22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Gruppe </a:t>
            </a:r>
            <a:r>
              <a:rPr lang="en-US" sz="22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hinzu</a:t>
            </a:r>
            <a:r>
              <a:rPr lang="en-US" sz="22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, der </a:t>
            </a:r>
            <a:r>
              <a:rPr lang="en-US" sz="22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Volkshochschulraum</a:t>
            </a:r>
            <a:r>
              <a:rPr lang="en-US" sz="22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wird</a:t>
            </a:r>
            <a:r>
              <a:rPr lang="en-US" sz="22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zukünftig</a:t>
            </a:r>
            <a:r>
              <a:rPr lang="en-US" sz="22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als</a:t>
            </a:r>
            <a:r>
              <a:rPr lang="en-US" sz="22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Kindergartengruppe</a:t>
            </a:r>
            <a:r>
              <a:rPr lang="en-US" sz="22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genutzt</a:t>
            </a:r>
            <a:r>
              <a:rPr lang="en-US" sz="22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.</a:t>
            </a:r>
            <a:br>
              <a:rPr lang="en-US" sz="22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</a:br>
            <a:r>
              <a:rPr lang="en-US" sz="22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Es </a:t>
            </a:r>
            <a:r>
              <a:rPr lang="en-US" sz="22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sind</a:t>
            </a:r>
            <a:r>
              <a:rPr lang="en-US" sz="22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jetzt</a:t>
            </a:r>
            <a:r>
              <a:rPr lang="en-US" sz="2200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"/>
                <a:sym typeface="Roboto"/>
              </a:rPr>
              <a:t> 4 Gruppen.</a:t>
            </a:r>
            <a:br>
              <a:rPr lang="en-US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599655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26924" y="852336"/>
            <a:ext cx="8934960" cy="553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2181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                                      </a:t>
            </a:r>
            <a:r>
              <a:rPr lang="de-DE" sz="2200" b="1" dirty="0">
                <a:latin typeface="Roboto Bold"/>
              </a:rPr>
              <a:t>1999</a:t>
            </a: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12993" y="-767479"/>
            <a:ext cx="4085122" cy="6033294"/>
          </a:xfrm>
        </p:spPr>
      </p:pic>
      <p:pic>
        <p:nvPicPr>
          <p:cNvPr id="6" name="Inhaltsplatzhalt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76707" y="937946"/>
            <a:ext cx="3846742" cy="5669262"/>
          </a:xfrm>
        </p:spPr>
      </p:pic>
      <p:sp>
        <p:nvSpPr>
          <p:cNvPr id="7" name="Textfeld 6"/>
          <p:cNvSpPr txBox="1"/>
          <p:nvPr/>
        </p:nvSpPr>
        <p:spPr>
          <a:xfrm>
            <a:off x="1617424" y="4931095"/>
            <a:ext cx="3595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Roboto Bold"/>
              </a:rPr>
              <a:t>Fasnet, Rübengeisterwanderung </a:t>
            </a:r>
          </a:p>
        </p:txBody>
      </p:sp>
    </p:spTree>
    <p:extLst>
      <p:ext uri="{BB962C8B-B14F-4D97-AF65-F5344CB8AC3E}">
        <p14:creationId xmlns:p14="http://schemas.microsoft.com/office/powerpoint/2010/main" val="42877462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6267" y="5218509"/>
            <a:ext cx="5638800" cy="919824"/>
          </a:xfrm>
        </p:spPr>
        <p:txBody>
          <a:bodyPr>
            <a:normAutofit fontScale="62500" lnSpcReduction="20000"/>
          </a:bodyPr>
          <a:lstStyle/>
          <a:p>
            <a:endParaRPr lang="de-DE" dirty="0"/>
          </a:p>
          <a:p>
            <a:endParaRPr lang="de-DE" dirty="0"/>
          </a:p>
          <a:p>
            <a:r>
              <a:rPr lang="de-DE" dirty="0"/>
              <a:t>			</a:t>
            </a:r>
            <a:r>
              <a:rPr lang="de-DE" sz="3500" dirty="0">
                <a:latin typeface="Roboto Bold"/>
              </a:rPr>
              <a:t>St. Lucia, Schlittenfahren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04417" y="-762968"/>
            <a:ext cx="4001425" cy="596366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422" y="2533650"/>
            <a:ext cx="5893280" cy="418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1239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16200000">
            <a:off x="4211637" y="-1008063"/>
            <a:ext cx="6226175" cy="897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805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/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16200000">
            <a:off x="952501" y="-171453"/>
            <a:ext cx="5829303" cy="7105651"/>
          </a:xfrm>
          <a:prstGeom prst="rect">
            <a:avLst/>
          </a:prstGeom>
        </p:spPr>
      </p:pic>
      <p:pic>
        <p:nvPicPr>
          <p:cNvPr id="6" name="Inhaltsplatzhalt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618867" y="186236"/>
            <a:ext cx="4258807" cy="6271211"/>
          </a:xfrm>
        </p:spPr>
      </p:pic>
    </p:spTree>
    <p:extLst>
      <p:ext uri="{BB962C8B-B14F-4D97-AF65-F5344CB8AC3E}">
        <p14:creationId xmlns:p14="http://schemas.microsoft.com/office/powerpoint/2010/main" val="2889437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886" y="435464"/>
            <a:ext cx="8467724" cy="605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09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>
            <a:extLst>
              <a:ext uri="{FF2B5EF4-FFF2-40B4-BE49-F238E27FC236}">
                <a16:creationId xmlns:a16="http://schemas.microsoft.com/office/drawing/2014/main" id="{D8725846-E0B0-4FBC-A27D-49F74C4310A9}"/>
              </a:ext>
            </a:extLst>
          </p:cNvPr>
          <p:cNvSpPr txBox="1"/>
          <p:nvPr/>
        </p:nvSpPr>
        <p:spPr>
          <a:xfrm>
            <a:off x="3213100" y="161788"/>
            <a:ext cx="3136751" cy="69345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763"/>
              </a:lnSpc>
            </a:pPr>
            <a:r>
              <a:rPr lang="en-US" sz="11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1970 </a:t>
            </a:r>
          </a:p>
          <a:p>
            <a:pPr>
              <a:lnSpc>
                <a:spcPts val="1763"/>
              </a:lnSpc>
            </a:pP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Kindergarten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wird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gebaut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 Die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katholische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Kirchengemeinde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Schlier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unter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Pfarrer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Sprenger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übernimmt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die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Trägerschaft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b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11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1971</a:t>
            </a:r>
            <a:endParaRPr lang="en-US" sz="1199" b="1" dirty="0">
              <a:solidFill>
                <a:srgbClr val="000000"/>
              </a:solidFill>
              <a:latin typeface="Roboto Bold"/>
              <a:ea typeface="Roboto Bold"/>
              <a:cs typeface="Roboto"/>
              <a:sym typeface="Roboto Bold"/>
            </a:endParaRPr>
          </a:p>
          <a:p>
            <a:pPr>
              <a:lnSpc>
                <a:spcPts val="1763"/>
              </a:lnSpc>
            </a:pP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Der Kindergarten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wird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am 1. September 1971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eröffnet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 Es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sind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zwei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2 Gruppen. Je Gruppe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eine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Erzieherin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alleine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mit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25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Kindern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(die Gruppen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hatten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noch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keine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Namen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…)</a:t>
            </a:r>
          </a:p>
          <a:p>
            <a:pPr>
              <a:lnSpc>
                <a:spcPts val="1763"/>
              </a:lnSpc>
            </a:pP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Frau Wenger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übernimmt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die Leitung.</a:t>
            </a:r>
            <a:br>
              <a:rPr lang="en-US"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950" b="1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Weitere</a:t>
            </a:r>
            <a:r>
              <a:rPr lang="en-US" sz="95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950" b="1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Leitungen</a:t>
            </a:r>
            <a:r>
              <a:rPr lang="en-US" sz="95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in den </a:t>
            </a:r>
            <a:r>
              <a:rPr lang="en-US" sz="950" b="1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ersten</a:t>
            </a:r>
            <a:r>
              <a:rPr lang="en-US" sz="95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Jahren:</a:t>
            </a:r>
            <a:br>
              <a:rPr lang="en-US" sz="95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1978 Frau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Gussmann</a:t>
            </a:r>
            <a:b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1980 Frau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Vögtle</a:t>
            </a:r>
            <a:endParaRPr lang="en-US" sz="1199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lnSpc>
                <a:spcPts val="1763"/>
              </a:lnSpc>
            </a:pPr>
            <a:r>
              <a:rPr lang="en-US" sz="11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1981 </a:t>
            </a:r>
          </a:p>
          <a:p>
            <a:pPr>
              <a:lnSpc>
                <a:spcPts val="1763"/>
              </a:lnSpc>
            </a:pP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Fr.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Rieser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übernimmt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die Leitung des Kindergartens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für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die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nächsten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41 Jahre</a:t>
            </a:r>
            <a:endParaRPr lang="en-US" sz="1199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>
              <a:lnSpc>
                <a:spcPts val="1763"/>
              </a:lnSpc>
            </a:pPr>
            <a:r>
              <a:rPr lang="en-US" sz="11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1993 </a:t>
            </a:r>
          </a:p>
          <a:p>
            <a:pPr algn="l">
              <a:lnSpc>
                <a:spcPts val="1763"/>
              </a:lnSpc>
            </a:pPr>
            <a:r>
              <a:rPr lang="en-US" sz="95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1. </a:t>
            </a:r>
            <a:r>
              <a:rPr lang="en-US" sz="950" b="1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Umbau</a:t>
            </a:r>
            <a:endParaRPr lang="en-US" sz="95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>
              <a:lnSpc>
                <a:spcPts val="1616"/>
              </a:lnSpc>
            </a:pP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Der Kindergarten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wird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zu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3 Gruppen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erweitert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Zusätzlich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wird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ein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Turnraum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den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Anbau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ergänzen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Im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Dachgeschoss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wird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ein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Volkshochschulraum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errichtet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</a:p>
          <a:p>
            <a:pPr algn="l">
              <a:lnSpc>
                <a:spcPts val="1616"/>
              </a:lnSpc>
            </a:pP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Die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neuen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Gruppennamen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sind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„Edelstein“, „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Regenbogen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“ und „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Wirbelwind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“</a:t>
            </a:r>
            <a:endParaRPr lang="en-US" sz="1099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>
              <a:lnSpc>
                <a:spcPts val="1763"/>
              </a:lnSpc>
            </a:pPr>
            <a:r>
              <a:rPr lang="en-US" sz="11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1996</a:t>
            </a:r>
            <a:r>
              <a:rPr lang="en-US" sz="1199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</a:p>
          <a:p>
            <a:pPr algn="l">
              <a:lnSpc>
                <a:spcPts val="1763"/>
              </a:lnSpc>
            </a:pP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Erweiterung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um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eine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Gruppe „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Sonnenstrahl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“</a:t>
            </a:r>
          </a:p>
          <a:p>
            <a:pPr algn="l">
              <a:lnSpc>
                <a:spcPts val="1616"/>
              </a:lnSpc>
            </a:pP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Durch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die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hohen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Kinderzahlen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kommt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eine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weitere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Gruppe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hinzu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der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Volkshochschulraum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wird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zukünftig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als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Kindergartengruppe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genutzt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</a:p>
          <a:p>
            <a:pPr algn="l">
              <a:lnSpc>
                <a:spcPts val="1616"/>
              </a:lnSpc>
            </a:pP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Es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sind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jetzt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4 Gruppen.</a:t>
            </a:r>
          </a:p>
          <a:p>
            <a:pPr algn="l">
              <a:lnSpc>
                <a:spcPts val="1616"/>
              </a:lnSpc>
            </a:pPr>
            <a:endParaRPr lang="en-US" sz="1099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>
              <a:lnSpc>
                <a:spcPts val="1469"/>
              </a:lnSpc>
            </a:pPr>
            <a:endParaRPr lang="en-US" sz="1099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>
              <a:lnSpc>
                <a:spcPts val="2842"/>
              </a:lnSpc>
              <a:spcBef>
                <a:spcPct val="0"/>
              </a:spcBef>
            </a:pPr>
            <a:endParaRPr lang="en-US" sz="1099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6AB5CE27-6127-4A97-8D00-E58D587EF6E6}"/>
              </a:ext>
            </a:extLst>
          </p:cNvPr>
          <p:cNvSpPr txBox="1"/>
          <p:nvPr/>
        </p:nvSpPr>
        <p:spPr>
          <a:xfrm>
            <a:off x="7542930" y="183096"/>
            <a:ext cx="2735100" cy="6674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63"/>
              </a:lnSpc>
            </a:pPr>
            <a:r>
              <a:rPr lang="en-US" sz="12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2007</a:t>
            </a:r>
            <a:r>
              <a:rPr lang="en-US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</a:p>
          <a:p>
            <a:pPr>
              <a:lnSpc>
                <a:spcPts val="1763"/>
              </a:lnSpc>
            </a:pP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Umstellung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der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Konzeption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in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ein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„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Teiloffenes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Konzept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“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mit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altershomogenen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Kindergartengruppen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lang="en-US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lnSpc>
                <a:spcPts val="1763"/>
              </a:lnSpc>
            </a:pPr>
            <a:r>
              <a:rPr lang="en-US" sz="12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2012</a:t>
            </a:r>
            <a:r>
              <a:rPr lang="en-US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</a:p>
          <a:p>
            <a:pPr>
              <a:lnSpc>
                <a:spcPts val="1763"/>
              </a:lnSpc>
            </a:pPr>
            <a:r>
              <a:rPr lang="en-US" sz="95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2. </a:t>
            </a:r>
            <a:r>
              <a:rPr lang="en-US" sz="950" b="1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Umbau</a:t>
            </a:r>
            <a:endParaRPr lang="en-US" sz="95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lnSpc>
                <a:spcPts val="1616"/>
              </a:lnSpc>
            </a:pP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Der Kindergarten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bekommt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zwei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</a:p>
          <a:p>
            <a:pPr>
              <a:lnSpc>
                <a:spcPts val="1616"/>
              </a:lnSpc>
            </a:pP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Krippengruppen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Flur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Essbereich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</a:p>
          <a:p>
            <a:pPr>
              <a:lnSpc>
                <a:spcPts val="1616"/>
              </a:lnSpc>
            </a:pP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und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Küche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werden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vergrößert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lang="en-US" sz="2000" b="1" dirty="0">
              <a:solidFill>
                <a:srgbClr val="000000"/>
              </a:solidFill>
              <a:latin typeface="Roboto Bold"/>
              <a:ea typeface="Roboto Bold"/>
              <a:cs typeface="Roboto Bold"/>
              <a:sym typeface="Roboto Bold"/>
            </a:endParaRPr>
          </a:p>
          <a:p>
            <a:pPr>
              <a:lnSpc>
                <a:spcPts val="1764"/>
              </a:lnSpc>
              <a:spcBef>
                <a:spcPct val="0"/>
              </a:spcBef>
            </a:pPr>
            <a:r>
              <a:rPr lang="en-US" sz="12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2013</a:t>
            </a:r>
          </a:p>
          <a:p>
            <a:pPr>
              <a:lnSpc>
                <a:spcPts val="1617"/>
              </a:lnSpc>
              <a:spcBef>
                <a:spcPct val="0"/>
              </a:spcBef>
            </a:pP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Eröffnung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Kinderkrippe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und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Waldgruppe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„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Waldfüchse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“</a:t>
            </a:r>
          </a:p>
          <a:p>
            <a:pPr algn="l">
              <a:lnSpc>
                <a:spcPts val="1616"/>
              </a:lnSpc>
              <a:spcBef>
                <a:spcPct val="0"/>
              </a:spcBef>
            </a:pP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Kindergarten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wird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zur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Kindertagesstätte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und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bietet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Mittagessen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und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Ganztagesplätze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an.</a:t>
            </a:r>
          </a:p>
          <a:p>
            <a:pPr algn="l">
              <a:lnSpc>
                <a:spcPts val="1616"/>
              </a:lnSpc>
              <a:spcBef>
                <a:spcPct val="0"/>
              </a:spcBef>
            </a:pP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Die Kita hat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jetzt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6 Gruppen.</a:t>
            </a:r>
            <a:endParaRPr lang="en-US" sz="1099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>
              <a:lnSpc>
                <a:spcPts val="1763"/>
              </a:lnSpc>
              <a:spcBef>
                <a:spcPct val="0"/>
              </a:spcBef>
            </a:pPr>
            <a:r>
              <a:rPr lang="en-US" sz="11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2020</a:t>
            </a:r>
          </a:p>
          <a:p>
            <a:pPr algn="l">
              <a:lnSpc>
                <a:spcPts val="1616"/>
              </a:lnSpc>
              <a:spcBef>
                <a:spcPct val="0"/>
              </a:spcBef>
            </a:pP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Ausbau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der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Kindergartenwohnung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zu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einem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Personalzimmer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und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Pausenraum</a:t>
            </a:r>
            <a:endParaRPr lang="en-US" sz="1099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lnSpc>
                <a:spcPts val="1763"/>
              </a:lnSpc>
              <a:spcBef>
                <a:spcPct val="0"/>
              </a:spcBef>
            </a:pPr>
            <a:r>
              <a:rPr lang="en-US" sz="11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2023</a:t>
            </a:r>
          </a:p>
          <a:p>
            <a:pPr>
              <a:lnSpc>
                <a:spcPts val="1763"/>
              </a:lnSpc>
              <a:spcBef>
                <a:spcPct val="0"/>
              </a:spcBef>
            </a:pPr>
            <a:r>
              <a:rPr lang="en-US" sz="95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3. </a:t>
            </a:r>
            <a:r>
              <a:rPr lang="en-US" sz="950" b="1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Umbau</a:t>
            </a:r>
            <a:endParaRPr lang="en-US" sz="95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>
              <a:lnSpc>
                <a:spcPts val="1616"/>
              </a:lnSpc>
              <a:spcBef>
                <a:spcPct val="0"/>
              </a:spcBef>
            </a:pP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Erweiterung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und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Vergrößerung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des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Esszimmers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Ausbau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zweier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Schlafräume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Vergrößerung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der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Küche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</a:p>
          <a:p>
            <a:pPr algn="l">
              <a:lnSpc>
                <a:spcPts val="1616"/>
              </a:lnSpc>
              <a:spcBef>
                <a:spcPct val="0"/>
              </a:spcBef>
            </a:pP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Im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Wald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wird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ein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festes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“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Kindernest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”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gebaut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</a:p>
          <a:p>
            <a:pPr algn="l">
              <a:lnSpc>
                <a:spcPts val="1616"/>
              </a:lnSpc>
              <a:spcBef>
                <a:spcPct val="0"/>
              </a:spcBef>
            </a:pPr>
            <a:r>
              <a:rPr lang="en-US" sz="12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2022</a:t>
            </a:r>
          </a:p>
          <a:p>
            <a:pPr algn="l">
              <a:lnSpc>
                <a:spcPts val="1616"/>
              </a:lnSpc>
              <a:spcBef>
                <a:spcPct val="0"/>
              </a:spcBef>
            </a:pP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Frau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Faißt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übernimmt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die Leitung</a:t>
            </a:r>
            <a:endParaRPr lang="en-US" sz="1099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>
              <a:lnSpc>
                <a:spcPts val="1763"/>
              </a:lnSpc>
              <a:spcBef>
                <a:spcPct val="0"/>
              </a:spcBef>
            </a:pPr>
            <a:r>
              <a:rPr lang="en-US" sz="11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2025</a:t>
            </a:r>
          </a:p>
          <a:p>
            <a:pPr algn="l">
              <a:lnSpc>
                <a:spcPts val="1616"/>
              </a:lnSpc>
              <a:spcBef>
                <a:spcPct val="0"/>
              </a:spcBef>
            </a:pP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Fertigstellung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der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Umbaumaßnahmen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</a:p>
          <a:p>
            <a:pPr algn="l">
              <a:lnSpc>
                <a:spcPts val="1616"/>
              </a:lnSpc>
              <a:spcBef>
                <a:spcPct val="0"/>
              </a:spcBef>
            </a:pP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Einweihung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der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Räumlichkeiten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und des </a:t>
            </a:r>
            <a:r>
              <a:rPr lang="en-US" sz="95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Waldplatzes</a:t>
            </a:r>
            <a:r>
              <a:rPr lang="en-US" sz="95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am 17. Mai.</a:t>
            </a:r>
          </a:p>
          <a:p>
            <a:pPr algn="ctr">
              <a:lnSpc>
                <a:spcPts val="2051"/>
              </a:lnSpc>
              <a:spcBef>
                <a:spcPct val="0"/>
              </a:spcBef>
            </a:pPr>
            <a:endParaRPr lang="en-US" sz="1099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0C98EB83-E8A3-44E5-BB74-40C4475DEA09}"/>
              </a:ext>
            </a:extLst>
          </p:cNvPr>
          <p:cNvSpPr txBox="1"/>
          <p:nvPr/>
        </p:nvSpPr>
        <p:spPr>
          <a:xfrm>
            <a:off x="425384" y="183096"/>
            <a:ext cx="2735100" cy="468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63"/>
              </a:lnSpc>
            </a:pPr>
            <a:r>
              <a:rPr lang="en-US" sz="12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Die </a:t>
            </a:r>
            <a:r>
              <a:rPr lang="en-US" sz="1200" b="1" dirty="0" err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letzten</a:t>
            </a:r>
            <a:r>
              <a:rPr lang="en-US" sz="12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 55 </a:t>
            </a:r>
            <a:r>
              <a:rPr lang="en-US" sz="1200" b="1" dirty="0" err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Jahr</a:t>
            </a:r>
            <a:r>
              <a:rPr lang="en-US" sz="12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im</a:t>
            </a:r>
            <a:r>
              <a:rPr lang="en-US" sz="12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Überblick</a:t>
            </a:r>
            <a:endParaRPr lang="en-US" sz="95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ctr">
              <a:lnSpc>
                <a:spcPts val="2051"/>
              </a:lnSpc>
              <a:spcBef>
                <a:spcPct val="0"/>
              </a:spcBef>
            </a:pPr>
            <a:endParaRPr lang="en-US" sz="1099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0A6077-9A78-4DA6-9167-2BFBA71E3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24109"/>
            <a:ext cx="8911687" cy="5238071"/>
          </a:xfrm>
        </p:spPr>
        <p:txBody>
          <a:bodyPr>
            <a:normAutofit/>
          </a:bodyPr>
          <a:lstStyle/>
          <a:p>
            <a:br>
              <a:rPr lang="en-US" sz="48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</a:br>
            <a:r>
              <a:rPr lang="en-US" sz="44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2007</a:t>
            </a:r>
            <a:br>
              <a:rPr lang="en-US" sz="44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</a:br>
            <a:r>
              <a:rPr lang="en-US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br>
              <a:rPr lang="en-US" dirty="0">
                <a:solidFill>
                  <a:srgbClr val="000000"/>
                </a:solidFill>
                <a:latin typeface="Roboto Bold"/>
                <a:ea typeface="Roboto"/>
                <a:cs typeface="Roboto"/>
                <a:sym typeface="Roboto"/>
              </a:rPr>
            </a:br>
            <a:r>
              <a:rPr lang="en-US" sz="2400" dirty="0" err="1">
                <a:solidFill>
                  <a:srgbClr val="000000"/>
                </a:solidFill>
                <a:latin typeface="Roboto Bold"/>
                <a:ea typeface="Roboto"/>
                <a:cs typeface="Roboto"/>
                <a:sym typeface="Roboto"/>
              </a:rPr>
              <a:t>Umstellung</a:t>
            </a:r>
            <a:r>
              <a:rPr lang="en-US" sz="2400" dirty="0">
                <a:solidFill>
                  <a:srgbClr val="000000"/>
                </a:solidFill>
                <a:latin typeface="Roboto Bold"/>
                <a:ea typeface="Roboto"/>
                <a:cs typeface="Roboto"/>
                <a:sym typeface="Roboto"/>
              </a:rPr>
              <a:t> der </a:t>
            </a:r>
            <a:r>
              <a:rPr lang="en-US" sz="2400" dirty="0" err="1">
                <a:solidFill>
                  <a:srgbClr val="000000"/>
                </a:solidFill>
                <a:latin typeface="Roboto Bold"/>
                <a:ea typeface="Roboto"/>
                <a:cs typeface="Roboto"/>
                <a:sym typeface="Roboto"/>
              </a:rPr>
              <a:t>Konzeption</a:t>
            </a:r>
            <a:r>
              <a:rPr lang="en-US" sz="2400" dirty="0">
                <a:solidFill>
                  <a:srgbClr val="000000"/>
                </a:solidFill>
                <a:latin typeface="Roboto Bold"/>
                <a:ea typeface="Roboto"/>
                <a:cs typeface="Roboto"/>
                <a:sym typeface="Roboto"/>
              </a:rPr>
              <a:t> in </a:t>
            </a:r>
            <a:r>
              <a:rPr lang="en-US" sz="2400" dirty="0" err="1">
                <a:solidFill>
                  <a:srgbClr val="000000"/>
                </a:solidFill>
                <a:latin typeface="Roboto Bold"/>
                <a:ea typeface="Roboto"/>
                <a:cs typeface="Roboto"/>
                <a:sym typeface="Roboto"/>
              </a:rPr>
              <a:t>ein</a:t>
            </a:r>
            <a:r>
              <a:rPr lang="en-US" sz="2400" dirty="0">
                <a:solidFill>
                  <a:srgbClr val="000000"/>
                </a:solidFill>
                <a:latin typeface="Roboto Bold"/>
                <a:ea typeface="Roboto"/>
                <a:cs typeface="Roboto"/>
                <a:sym typeface="Roboto"/>
              </a:rPr>
              <a:t> „</a:t>
            </a:r>
            <a:r>
              <a:rPr lang="en-US" sz="2400" dirty="0" err="1">
                <a:solidFill>
                  <a:srgbClr val="000000"/>
                </a:solidFill>
                <a:latin typeface="Roboto Bold"/>
                <a:ea typeface="Roboto"/>
                <a:cs typeface="Roboto"/>
                <a:sym typeface="Roboto"/>
              </a:rPr>
              <a:t>Teiloffenes</a:t>
            </a:r>
            <a:r>
              <a:rPr lang="en-US" sz="2400" dirty="0">
                <a:solidFill>
                  <a:srgbClr val="000000"/>
                </a:solidFill>
                <a:latin typeface="Roboto Bold"/>
                <a:ea typeface="Roboto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Roboto Bold"/>
                <a:ea typeface="Roboto"/>
                <a:cs typeface="Roboto"/>
                <a:sym typeface="Roboto"/>
              </a:rPr>
              <a:t>Konzept</a:t>
            </a:r>
            <a:r>
              <a:rPr lang="en-US" sz="2400" dirty="0">
                <a:solidFill>
                  <a:srgbClr val="000000"/>
                </a:solidFill>
                <a:latin typeface="Roboto Bold"/>
                <a:ea typeface="Roboto"/>
                <a:cs typeface="Roboto"/>
                <a:sym typeface="Roboto"/>
              </a:rPr>
              <a:t>“ </a:t>
            </a:r>
            <a:r>
              <a:rPr lang="en-US" sz="2400" dirty="0" err="1">
                <a:solidFill>
                  <a:srgbClr val="000000"/>
                </a:solidFill>
                <a:latin typeface="Roboto Bold"/>
                <a:ea typeface="Roboto"/>
                <a:cs typeface="Roboto"/>
                <a:sym typeface="Roboto"/>
              </a:rPr>
              <a:t>mit</a:t>
            </a:r>
            <a:r>
              <a:rPr lang="en-US" sz="2400" dirty="0">
                <a:solidFill>
                  <a:srgbClr val="000000"/>
                </a:solidFill>
                <a:latin typeface="Roboto Bold"/>
                <a:ea typeface="Roboto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Roboto Bold"/>
                <a:ea typeface="Roboto"/>
                <a:cs typeface="Roboto"/>
                <a:sym typeface="Roboto"/>
              </a:rPr>
              <a:t>altershomogenen</a:t>
            </a:r>
            <a:r>
              <a:rPr lang="en-US" sz="2400" dirty="0">
                <a:solidFill>
                  <a:srgbClr val="000000"/>
                </a:solidFill>
                <a:latin typeface="Roboto Bold"/>
                <a:ea typeface="Roboto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Roboto Bold"/>
                <a:ea typeface="Roboto"/>
                <a:cs typeface="Roboto"/>
                <a:sym typeface="Roboto"/>
              </a:rPr>
              <a:t>Kindergartengruppen</a:t>
            </a:r>
            <a:r>
              <a:rPr lang="en-US" sz="2400" dirty="0">
                <a:solidFill>
                  <a:srgbClr val="000000"/>
                </a:solidFill>
                <a:latin typeface="Roboto Bold"/>
                <a:ea typeface="Roboto"/>
                <a:cs typeface="Roboto"/>
                <a:sym typeface="Roboto"/>
              </a:rPr>
              <a:t>.</a:t>
            </a:r>
            <a:br>
              <a:rPr lang="en-US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540763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16200000">
            <a:off x="4450189" y="-978694"/>
            <a:ext cx="5974740" cy="882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327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87987" y="-876540"/>
            <a:ext cx="6378575" cy="8769164"/>
          </a:xfrm>
        </p:spPr>
      </p:pic>
    </p:spTree>
    <p:extLst>
      <p:ext uri="{BB962C8B-B14F-4D97-AF65-F5344CB8AC3E}">
        <p14:creationId xmlns:p14="http://schemas.microsoft.com/office/powerpoint/2010/main" val="13524144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50931" y="-992799"/>
            <a:ext cx="6326582" cy="8896350"/>
          </a:xfrm>
        </p:spPr>
      </p:pic>
    </p:spTree>
    <p:extLst>
      <p:ext uri="{BB962C8B-B14F-4D97-AF65-F5344CB8AC3E}">
        <p14:creationId xmlns:p14="http://schemas.microsoft.com/office/powerpoint/2010/main" val="33054855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1735666" y="425470"/>
            <a:ext cx="8543925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dirty="0">
                <a:latin typeface="Roboto Bold" panose="020B0604020202020204" charset="0"/>
                <a:ea typeface="Roboto Bold" panose="020B0604020202020204" charset="0"/>
              </a:rPr>
              <a:t>2012</a:t>
            </a:r>
          </a:p>
          <a:p>
            <a:r>
              <a:rPr lang="de-DE" b="1" dirty="0">
                <a:latin typeface="Roboto Bold" panose="020B0604020202020204" charset="0"/>
                <a:ea typeface="Roboto Bold" panose="020B0604020202020204" charset="0"/>
              </a:rPr>
              <a:t>2. Umbau </a:t>
            </a:r>
          </a:p>
          <a:p>
            <a:endParaRPr lang="de-DE" dirty="0">
              <a:latin typeface="Roboto Bold" panose="020B0604020202020204" charset="0"/>
              <a:ea typeface="Roboto Bold" panose="020B0604020202020204" charset="0"/>
            </a:endParaRPr>
          </a:p>
          <a:p>
            <a:r>
              <a:rPr lang="de-DE" dirty="0">
                <a:latin typeface="Roboto Bold" panose="020B0604020202020204" charset="0"/>
                <a:ea typeface="Roboto Bold" panose="020B0604020202020204" charset="0"/>
              </a:rPr>
              <a:t>Zwei neue Krippengruppen entstehen, dafür musste ein Funktionsraum(Atelier) zum Gruppenzimmer werden.</a:t>
            </a:r>
          </a:p>
          <a:p>
            <a:r>
              <a:rPr lang="de-DE" dirty="0">
                <a:latin typeface="Roboto Bold" panose="020B0604020202020204" charset="0"/>
                <a:ea typeface="Roboto Bold" panose="020B0604020202020204" charset="0"/>
              </a:rPr>
              <a:t>Die Küche wurde vergrößert, das </a:t>
            </a:r>
            <a:r>
              <a:rPr lang="de-DE" dirty="0" err="1">
                <a:latin typeface="Roboto Bold" panose="020B0604020202020204" charset="0"/>
                <a:ea typeface="Roboto Bold" panose="020B0604020202020204" charset="0"/>
              </a:rPr>
              <a:t>Kindercafe</a:t>
            </a:r>
            <a:r>
              <a:rPr lang="de-DE" dirty="0">
                <a:latin typeface="Roboto Bold" panose="020B0604020202020204" charset="0"/>
                <a:ea typeface="Roboto Bold" panose="020B0604020202020204" charset="0"/>
              </a:rPr>
              <a:t> bekam einen neuen Platz, das Bauzimmer wurde mit Schallschutz und mehr Licht ausgestattet und der Flur wurde heller.</a:t>
            </a:r>
          </a:p>
          <a:p>
            <a:r>
              <a:rPr lang="de-DE" dirty="0">
                <a:latin typeface="Roboto Bold" panose="020B0604020202020204" charset="0"/>
                <a:ea typeface="Roboto Bold" panose="020B0604020202020204" charset="0"/>
              </a:rPr>
              <a:t>Im Wald zogen ab 2013 so nach und nach die ersten „Waldfüchse“ ein.</a:t>
            </a:r>
          </a:p>
          <a:p>
            <a:endParaRPr lang="de-DE" dirty="0">
              <a:latin typeface="Roboto Bold" panose="020B0604020202020204" charset="0"/>
              <a:ea typeface="Roboto Bold" panose="020B0604020202020204" charset="0"/>
            </a:endParaRPr>
          </a:p>
          <a:p>
            <a:r>
              <a:rPr lang="de-DE" sz="4400" b="1" dirty="0">
                <a:latin typeface="Roboto Bold" panose="020B0604020202020204" charset="0"/>
                <a:ea typeface="Roboto Bold" panose="020B0604020202020204" charset="0"/>
              </a:rPr>
              <a:t>2013</a:t>
            </a:r>
          </a:p>
          <a:p>
            <a:endParaRPr lang="de-DE" b="1" dirty="0">
              <a:latin typeface="Roboto Bold" panose="020B0604020202020204" charset="0"/>
              <a:ea typeface="Roboto Bold" panose="020B0604020202020204" charset="0"/>
            </a:endParaRPr>
          </a:p>
          <a:p>
            <a:pPr>
              <a:spcBef>
                <a:spcPct val="0"/>
              </a:spcBef>
            </a:pPr>
            <a:r>
              <a:rPr lang="en-US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Eröffnung</a:t>
            </a:r>
            <a:r>
              <a:rPr lang="en-US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Kinderkrippe</a:t>
            </a:r>
            <a:r>
              <a:rPr lang="en-US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im</a:t>
            </a:r>
            <a:r>
              <a:rPr lang="en-US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März</a:t>
            </a:r>
            <a:r>
              <a:rPr lang="en-US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2013 und </a:t>
            </a:r>
            <a:r>
              <a:rPr lang="en-US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Waldgruppe</a:t>
            </a:r>
            <a:r>
              <a:rPr lang="en-US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„</a:t>
            </a:r>
            <a:r>
              <a:rPr lang="en-US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Waldfüchse</a:t>
            </a:r>
            <a:r>
              <a:rPr lang="en-US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“ </a:t>
            </a:r>
            <a:r>
              <a:rPr lang="en-US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im</a:t>
            </a:r>
            <a:r>
              <a:rPr lang="en-US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 September 2013.</a:t>
            </a:r>
          </a:p>
          <a:p>
            <a:pPr>
              <a:spcBef>
                <a:spcPct val="0"/>
              </a:spcBef>
            </a:pPr>
            <a:r>
              <a:rPr lang="en-US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Kindergarten </a:t>
            </a:r>
            <a:r>
              <a:rPr lang="en-US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wird</a:t>
            </a:r>
            <a:r>
              <a:rPr lang="en-US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zur</a:t>
            </a:r>
            <a:r>
              <a:rPr lang="en-US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Kindertagesstätte</a:t>
            </a:r>
            <a:r>
              <a:rPr lang="en-US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und </a:t>
            </a:r>
            <a:r>
              <a:rPr lang="en-US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bietet</a:t>
            </a:r>
            <a:r>
              <a:rPr lang="en-US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Mittagessen</a:t>
            </a:r>
            <a:r>
              <a:rPr lang="en-US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an.</a:t>
            </a:r>
          </a:p>
          <a:p>
            <a:pPr>
              <a:spcBef>
                <a:spcPct val="0"/>
              </a:spcBef>
            </a:pPr>
            <a:r>
              <a:rPr lang="en-US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Die Kita hat </a:t>
            </a:r>
            <a:r>
              <a:rPr lang="en-US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jetzt</a:t>
            </a:r>
            <a:r>
              <a:rPr lang="en-US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6 Gruppen.</a:t>
            </a:r>
            <a:endParaRPr lang="de-DE" dirty="0">
              <a:latin typeface="Roboto Bold" panose="020B0604020202020204" charset="0"/>
              <a:ea typeface="Roboto Bold" panose="020B0604020202020204" charset="0"/>
            </a:endParaRPr>
          </a:p>
          <a:p>
            <a:r>
              <a:rPr lang="de-DE" dirty="0">
                <a:latin typeface="Roboto Bold" panose="020B0604020202020204" charset="0"/>
                <a:ea typeface="Roboto Bold" panose="020B0604020202020204" charset="0"/>
              </a:rPr>
              <a:t>Ab 2013 gab es tägliches Mittagessen und ab 2014 an zwei Tagen Ganztagesbetreuung. 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572646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862" y="249237"/>
            <a:ext cx="9670541" cy="6359525"/>
          </a:xfrm>
        </p:spPr>
      </p:pic>
    </p:spTree>
    <p:extLst>
      <p:ext uri="{BB962C8B-B14F-4D97-AF65-F5344CB8AC3E}">
        <p14:creationId xmlns:p14="http://schemas.microsoft.com/office/powerpoint/2010/main" val="6906622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91" y="492125"/>
            <a:ext cx="5801783" cy="4351338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74" y="2257425"/>
            <a:ext cx="5629275" cy="422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5588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2" t="2868" r="11097" b="6246"/>
          <a:stretch/>
        </p:blipFill>
        <p:spPr>
          <a:xfrm>
            <a:off x="753533" y="372533"/>
            <a:ext cx="3293534" cy="6206067"/>
          </a:xfr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168" y="266700"/>
            <a:ext cx="4827254" cy="348614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218" y="3752849"/>
            <a:ext cx="4092157" cy="295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4821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" t="7423" r="1224"/>
          <a:stretch/>
        </p:blipFill>
        <p:spPr>
          <a:xfrm>
            <a:off x="1941533" y="593928"/>
            <a:ext cx="8730642" cy="567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8572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91147" y="1228757"/>
            <a:ext cx="6519156" cy="4510729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D125966B-C97E-4781-8522-F6C3137C0941}"/>
              </a:ext>
            </a:extLst>
          </p:cNvPr>
          <p:cNvSpPr txBox="1">
            <a:spLocks/>
          </p:cNvSpPr>
          <p:nvPr/>
        </p:nvSpPr>
        <p:spPr>
          <a:xfrm>
            <a:off x="2592925" y="624110"/>
            <a:ext cx="2943579" cy="132995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4400" b="1" dirty="0">
                <a:latin typeface="Roboto Bold" panose="020B0604020202020204" charset="0"/>
                <a:ea typeface="Roboto Bold" panose="020B0604020202020204" charset="0"/>
              </a:rPr>
              <a:t>2013</a:t>
            </a:r>
          </a:p>
          <a:p>
            <a:r>
              <a:rPr lang="de-DE" sz="1800" dirty="0">
                <a:latin typeface="Roboto Bold" panose="020B0604020202020204" charset="0"/>
                <a:ea typeface="Roboto Bold" panose="020B0604020202020204" charset="0"/>
              </a:rPr>
              <a:t>Die Waldfüchse bekommen einen Bauwagen</a:t>
            </a:r>
          </a:p>
        </p:txBody>
      </p:sp>
    </p:spTree>
    <p:extLst>
      <p:ext uri="{BB962C8B-B14F-4D97-AF65-F5344CB8AC3E}">
        <p14:creationId xmlns:p14="http://schemas.microsoft.com/office/powerpoint/2010/main" val="2548580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FB1974E9-3568-4883-B3D1-DC60B2950327}"/>
              </a:ext>
            </a:extLst>
          </p:cNvPr>
          <p:cNvSpPr/>
          <p:nvPr/>
        </p:nvSpPr>
        <p:spPr>
          <a:xfrm>
            <a:off x="2780647" y="1687145"/>
            <a:ext cx="908017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4400" b="1" dirty="0">
                <a:latin typeface="Roboto Bold" panose="020B0604020202020204" charset="0"/>
                <a:ea typeface="Roboto Bold" panose="020B0604020202020204" charset="0"/>
              </a:rPr>
              <a:t>Bilder und Berichte aus den letzten</a:t>
            </a:r>
            <a:br>
              <a:rPr lang="de-DE" sz="4400" b="1" dirty="0">
                <a:latin typeface="Roboto Bold" panose="020B0604020202020204" charset="0"/>
                <a:ea typeface="Roboto Bold" panose="020B0604020202020204" charset="0"/>
              </a:rPr>
            </a:br>
            <a:r>
              <a:rPr lang="de-DE" sz="4400" b="1" dirty="0">
                <a:latin typeface="Roboto Bold" panose="020B0604020202020204" charset="0"/>
                <a:ea typeface="Roboto Bold" panose="020B0604020202020204" charset="0"/>
              </a:rPr>
              <a:t>55 Jahren</a:t>
            </a:r>
          </a:p>
          <a:p>
            <a:pPr algn="ctr"/>
            <a:r>
              <a:rPr lang="de-DE" sz="4400" b="1" dirty="0">
                <a:latin typeface="Roboto Bold" panose="020B0604020202020204" charset="0"/>
                <a:ea typeface="Roboto Bold" panose="020B0604020202020204" charset="0"/>
              </a:rPr>
              <a:t>Kita St.Martin Schlier</a:t>
            </a:r>
          </a:p>
        </p:txBody>
      </p:sp>
    </p:spTree>
    <p:extLst>
      <p:ext uri="{BB962C8B-B14F-4D97-AF65-F5344CB8AC3E}">
        <p14:creationId xmlns:p14="http://schemas.microsoft.com/office/powerpoint/2010/main" val="27618874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400" b="1" dirty="0">
                <a:latin typeface="Roboto Bold" panose="020B0604020202020204" charset="0"/>
                <a:ea typeface="Roboto Bold" panose="020B0604020202020204" charset="0"/>
              </a:rPr>
              <a:t>2016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" t="12942" r="2620" b="11353"/>
          <a:stretch/>
        </p:blipFill>
        <p:spPr>
          <a:xfrm rot="16200000">
            <a:off x="4421317" y="2058049"/>
            <a:ext cx="6585376" cy="2754483"/>
          </a:xfrm>
        </p:spPr>
      </p:pic>
    </p:spTree>
    <p:extLst>
      <p:ext uri="{BB962C8B-B14F-4D97-AF65-F5344CB8AC3E}">
        <p14:creationId xmlns:p14="http://schemas.microsoft.com/office/powerpoint/2010/main" val="6904075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93133" y="448746"/>
            <a:ext cx="8911687" cy="1280890"/>
          </a:xfrm>
        </p:spPr>
        <p:txBody>
          <a:bodyPr>
            <a:normAutofit/>
          </a:bodyPr>
          <a:lstStyle/>
          <a:p>
            <a:r>
              <a:rPr lang="de-DE" sz="4400" b="1" dirty="0">
                <a:latin typeface="Roboto Bold" panose="020B0604020202020204" charset="0"/>
                <a:ea typeface="Roboto Bold" panose="020B0604020202020204" charset="0"/>
              </a:rPr>
              <a:t>2017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9" t="3035" r="3598" b="6702"/>
          <a:stretch/>
        </p:blipFill>
        <p:spPr>
          <a:xfrm>
            <a:off x="4279606" y="522096"/>
            <a:ext cx="7562630" cy="6142473"/>
          </a:xfrm>
        </p:spPr>
      </p:pic>
    </p:spTree>
    <p:extLst>
      <p:ext uri="{BB962C8B-B14F-4D97-AF65-F5344CB8AC3E}">
        <p14:creationId xmlns:p14="http://schemas.microsoft.com/office/powerpoint/2010/main" val="132529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08623" y="-688368"/>
            <a:ext cx="6229352" cy="842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4191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35361" y="618738"/>
            <a:ext cx="8915399" cy="1126283"/>
          </a:xfrm>
        </p:spPr>
        <p:txBody>
          <a:bodyPr>
            <a:normAutofit/>
          </a:bodyPr>
          <a:lstStyle/>
          <a:p>
            <a:r>
              <a:rPr lang="de-DE" sz="4400" b="1" dirty="0"/>
              <a:t>2017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4" b="4007"/>
          <a:stretch/>
        </p:blipFill>
        <p:spPr>
          <a:xfrm>
            <a:off x="4033120" y="142738"/>
            <a:ext cx="6989784" cy="657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2386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BFAE9E-8646-45D4-BBAB-AFA2D79B3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3391" y="931333"/>
            <a:ext cx="8911687" cy="3928533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2020</a:t>
            </a:r>
            <a:br>
              <a:rPr lang="en-US" sz="44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</a:br>
            <a:r>
              <a:rPr lang="en-US" sz="2400" dirty="0" err="1">
                <a:solidFill>
                  <a:srgbClr val="000000"/>
                </a:solidFill>
                <a:latin typeface="Roboto Bold" panose="020B0604020202020204"/>
                <a:ea typeface="Roboto Bold" panose="020B0604020202020204" charset="0"/>
                <a:cs typeface="Roboto"/>
                <a:sym typeface="Roboto"/>
              </a:rPr>
              <a:t>Ausbau</a:t>
            </a:r>
            <a:r>
              <a:rPr lang="en-US" sz="2400" dirty="0">
                <a:solidFill>
                  <a:srgbClr val="000000"/>
                </a:solidFill>
                <a:latin typeface="Roboto Bold" panose="020B0604020202020204"/>
                <a:ea typeface="Roboto Bold" panose="020B0604020202020204" charset="0"/>
                <a:cs typeface="Roboto"/>
                <a:sym typeface="Roboto"/>
              </a:rPr>
              <a:t> der </a:t>
            </a:r>
            <a:r>
              <a:rPr lang="en-US" sz="2400" dirty="0" err="1">
                <a:solidFill>
                  <a:srgbClr val="000000"/>
                </a:solidFill>
                <a:latin typeface="Roboto Bold" panose="020B0604020202020204"/>
                <a:ea typeface="Roboto Bold" panose="020B0604020202020204" charset="0"/>
                <a:cs typeface="Roboto"/>
                <a:sym typeface="Roboto"/>
              </a:rPr>
              <a:t>Kindergartenwohnung</a:t>
            </a:r>
            <a:r>
              <a:rPr lang="en-US" sz="2400" dirty="0">
                <a:solidFill>
                  <a:srgbClr val="000000"/>
                </a:solidFill>
                <a:latin typeface="Roboto Bold" panose="020B0604020202020204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Roboto Bold" panose="020B0604020202020204"/>
                <a:ea typeface="Roboto Bold" panose="020B0604020202020204" charset="0"/>
                <a:cs typeface="Roboto"/>
                <a:sym typeface="Roboto"/>
              </a:rPr>
              <a:t>wurde</a:t>
            </a:r>
            <a:r>
              <a:rPr lang="en-US" sz="2400" dirty="0">
                <a:solidFill>
                  <a:srgbClr val="000000"/>
                </a:solidFill>
                <a:latin typeface="Roboto Bold" panose="020B0604020202020204"/>
                <a:ea typeface="Roboto Bold" panose="020B0604020202020204" charset="0"/>
                <a:cs typeface="Roboto"/>
                <a:sym typeface="Roboto"/>
              </a:rPr>
              <a:t> in </a:t>
            </a:r>
            <a:r>
              <a:rPr lang="en-US" sz="2400" dirty="0" err="1">
                <a:solidFill>
                  <a:srgbClr val="000000"/>
                </a:solidFill>
                <a:latin typeface="Roboto Bold" panose="020B0604020202020204"/>
                <a:ea typeface="Roboto Bold" panose="020B0604020202020204" charset="0"/>
                <a:cs typeface="Roboto"/>
                <a:sym typeface="Roboto"/>
              </a:rPr>
              <a:t>Eigenregie</a:t>
            </a:r>
            <a:r>
              <a:rPr lang="en-US" sz="2400" dirty="0">
                <a:solidFill>
                  <a:srgbClr val="000000"/>
                </a:solidFill>
                <a:latin typeface="Roboto Bold" panose="020B0604020202020204"/>
                <a:ea typeface="Roboto Bold" panose="020B0604020202020204" charset="0"/>
                <a:cs typeface="Roboto"/>
                <a:sym typeface="Roboto"/>
              </a:rPr>
              <a:t> des </a:t>
            </a:r>
            <a:r>
              <a:rPr lang="en-US" sz="2400" dirty="0" err="1">
                <a:solidFill>
                  <a:srgbClr val="000000"/>
                </a:solidFill>
                <a:latin typeface="Roboto Bold" panose="020B0604020202020204"/>
                <a:ea typeface="Roboto Bold" panose="020B0604020202020204" charset="0"/>
                <a:cs typeface="Roboto"/>
                <a:sym typeface="Roboto"/>
              </a:rPr>
              <a:t>Kirchengemeinderates</a:t>
            </a:r>
            <a:r>
              <a:rPr lang="en-US" sz="2400" dirty="0">
                <a:solidFill>
                  <a:srgbClr val="000000"/>
                </a:solidFill>
                <a:latin typeface="Roboto Bold" panose="020B0604020202020204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Roboto Bold" panose="020B0604020202020204"/>
                <a:ea typeface="Roboto Bold" panose="020B0604020202020204" charset="0"/>
                <a:cs typeface="Roboto"/>
                <a:sym typeface="Roboto"/>
              </a:rPr>
              <a:t>zu</a:t>
            </a:r>
            <a:r>
              <a:rPr lang="en-US" sz="2400" dirty="0">
                <a:solidFill>
                  <a:srgbClr val="000000"/>
                </a:solidFill>
                <a:latin typeface="Roboto Bold" panose="020B0604020202020204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Roboto Bold" panose="020B0604020202020204"/>
                <a:ea typeface="Roboto Bold" panose="020B0604020202020204" charset="0"/>
                <a:cs typeface="Roboto"/>
                <a:sym typeface="Roboto"/>
              </a:rPr>
              <a:t>einem</a:t>
            </a:r>
            <a:r>
              <a:rPr lang="en-US" sz="2400" dirty="0">
                <a:solidFill>
                  <a:srgbClr val="000000"/>
                </a:solidFill>
                <a:latin typeface="Roboto Bold" panose="020B0604020202020204"/>
                <a:ea typeface="Roboto Bold" panose="020B0604020202020204" charset="0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Roboto Bold" panose="020B0604020202020204"/>
                <a:ea typeface="Roboto Bold" panose="020B0604020202020204" charset="0"/>
                <a:cs typeface="Roboto"/>
                <a:sym typeface="Roboto"/>
              </a:rPr>
              <a:t>Personalzimmer</a:t>
            </a:r>
            <a:r>
              <a:rPr lang="en-US" sz="2400" dirty="0">
                <a:solidFill>
                  <a:srgbClr val="000000"/>
                </a:solidFill>
                <a:latin typeface="Roboto Bold" panose="020B0604020202020204"/>
                <a:ea typeface="Roboto Bold" panose="020B0604020202020204" charset="0"/>
                <a:cs typeface="Roboto"/>
                <a:sym typeface="Roboto"/>
              </a:rPr>
              <a:t> und </a:t>
            </a:r>
            <a:r>
              <a:rPr lang="en-US" sz="2400" dirty="0" err="1">
                <a:solidFill>
                  <a:srgbClr val="000000"/>
                </a:solidFill>
                <a:latin typeface="Roboto Bold" panose="020B0604020202020204"/>
                <a:ea typeface="Roboto Bold" panose="020B0604020202020204" charset="0"/>
                <a:cs typeface="Roboto"/>
                <a:sym typeface="Roboto"/>
              </a:rPr>
              <a:t>Pausenraum</a:t>
            </a:r>
            <a:br>
              <a:rPr lang="en-US" sz="2400" dirty="0">
                <a:solidFill>
                  <a:srgbClr val="000000"/>
                </a:solidFill>
                <a:latin typeface="Roboto Bold" panose="020B0604020202020204"/>
                <a:ea typeface="Roboto"/>
                <a:cs typeface="Roboto"/>
                <a:sym typeface="Roboto"/>
              </a:rPr>
            </a:br>
            <a:endParaRPr lang="de-DE" sz="2400" dirty="0">
              <a:latin typeface="Roboto Bold" panose="020B0604020202020204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762" y="2566999"/>
            <a:ext cx="5226037" cy="3919527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272" y="2797703"/>
            <a:ext cx="5108929" cy="383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6821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875229" y="0"/>
            <a:ext cx="8915399" cy="1252603"/>
          </a:xfrm>
        </p:spPr>
        <p:txBody>
          <a:bodyPr>
            <a:normAutofit/>
          </a:bodyPr>
          <a:lstStyle/>
          <a:p>
            <a:r>
              <a:rPr lang="de-DE" sz="4400" b="1" dirty="0">
                <a:latin typeface="Roboto Bold" panose="020B0604020202020204" charset="0"/>
                <a:ea typeface="Roboto Bold" panose="020B0604020202020204" charset="0"/>
              </a:rPr>
              <a:t>2021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9" t="10200" r="21926"/>
          <a:stretch/>
        </p:blipFill>
        <p:spPr>
          <a:xfrm>
            <a:off x="6332928" y="263769"/>
            <a:ext cx="3863718" cy="639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3169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54268" y="624110"/>
            <a:ext cx="3670128" cy="4023046"/>
          </a:xfrm>
        </p:spPr>
        <p:txBody>
          <a:bodyPr>
            <a:normAutofit/>
          </a:bodyPr>
          <a:lstStyle/>
          <a:p>
            <a:r>
              <a:rPr lang="de-DE" sz="4400" b="1" dirty="0">
                <a:latin typeface="Roboto Bold" panose="020B0604020202020204" charset="0"/>
                <a:ea typeface="Roboto Bold" panose="020B0604020202020204" charset="0"/>
              </a:rPr>
              <a:t>2021</a:t>
            </a:r>
            <a:br>
              <a:rPr lang="de-DE" dirty="0">
                <a:latin typeface="Roboto Bold" panose="020B0604020202020204" charset="0"/>
                <a:ea typeface="Roboto Bold" panose="020B0604020202020204" charset="0"/>
              </a:rPr>
            </a:br>
            <a:r>
              <a:rPr lang="de-DE" dirty="0">
                <a:latin typeface="Roboto Bold" panose="020B0604020202020204" charset="0"/>
                <a:ea typeface="Roboto Bold" panose="020B0604020202020204" charset="0"/>
              </a:rPr>
              <a:t>Frau Rieser feiert ihr 40jähriges Dienstjubiläum als Leitung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" t="17187" r="7404" b="26473"/>
          <a:stretch/>
        </p:blipFill>
        <p:spPr>
          <a:xfrm rot="16200000">
            <a:off x="5630451" y="1944663"/>
            <a:ext cx="6338171" cy="2968673"/>
          </a:xfrm>
        </p:spPr>
      </p:pic>
    </p:spTree>
    <p:extLst>
      <p:ext uri="{BB962C8B-B14F-4D97-AF65-F5344CB8AC3E}">
        <p14:creationId xmlns:p14="http://schemas.microsoft.com/office/powerpoint/2010/main" val="13804017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53889" y="564323"/>
            <a:ext cx="8911687" cy="1280890"/>
          </a:xfrm>
        </p:spPr>
        <p:txBody>
          <a:bodyPr>
            <a:normAutofit/>
          </a:bodyPr>
          <a:lstStyle/>
          <a:p>
            <a:r>
              <a:rPr lang="de-DE" sz="4400" b="1" dirty="0">
                <a:latin typeface="Roboto Bold" panose="020B0604020202020204" charset="0"/>
                <a:ea typeface="Roboto Bold" panose="020B0604020202020204" charset="0"/>
              </a:rPr>
              <a:t>2022</a:t>
            </a: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44386" y="1059580"/>
            <a:ext cx="6542934" cy="4351338"/>
          </a:xfrm>
          <a:prstGeom prst="rect">
            <a:avLst/>
          </a:prstGeom>
        </p:spPr>
      </p:pic>
      <p:pic>
        <p:nvPicPr>
          <p:cNvPr id="1028" name="Picture 4" descr="https://www.unsere-seelsorgeeinheit.de/wp-content/uploads/2022/09/Foto-Verabschiedung-Frau-Ries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40" y="1686917"/>
            <a:ext cx="4303976" cy="3227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4599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92926" y="624109"/>
            <a:ext cx="4045870" cy="3647266"/>
          </a:xfrm>
        </p:spPr>
        <p:txBody>
          <a:bodyPr>
            <a:normAutofit/>
          </a:bodyPr>
          <a:lstStyle/>
          <a:p>
            <a:r>
              <a:rPr lang="de-DE" sz="4400" b="1" dirty="0">
                <a:latin typeface="Roboto Bold" panose="020B0604020202020204" charset="0"/>
                <a:ea typeface="Roboto Bold" panose="020B0604020202020204" charset="0"/>
              </a:rPr>
              <a:t>2022</a:t>
            </a:r>
            <a:br>
              <a:rPr lang="de-DE" sz="4400" b="1" dirty="0">
                <a:latin typeface="Roboto Bold" panose="020B0604020202020204" charset="0"/>
                <a:ea typeface="Roboto Bold" panose="020B0604020202020204" charset="0"/>
              </a:rPr>
            </a:br>
            <a:r>
              <a:rPr lang="de-DE" sz="1800" dirty="0">
                <a:latin typeface="Roboto Bold" panose="020B0604020202020204" charset="0"/>
                <a:ea typeface="Roboto Bold" panose="020B0604020202020204" charset="0"/>
              </a:rPr>
              <a:t>Frau Faißt übernimmt im September die Leitung der Kita St. Martin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01370" y="1405840"/>
            <a:ext cx="5929495" cy="3609488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902" y="2060110"/>
            <a:ext cx="3364752" cy="468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0228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356352" y="1741118"/>
            <a:ext cx="8915399" cy="1470510"/>
          </a:xfrm>
        </p:spPr>
        <p:txBody>
          <a:bodyPr>
            <a:normAutofit/>
          </a:bodyPr>
          <a:lstStyle/>
          <a:p>
            <a:r>
              <a:rPr lang="de-DE" sz="4400" b="1" dirty="0">
                <a:latin typeface="Roboto Bold" panose="020B0604020202020204" charset="0"/>
                <a:ea typeface="Roboto Bold" panose="020B0604020202020204" charset="0"/>
              </a:rPr>
              <a:t>2023</a:t>
            </a:r>
            <a:br>
              <a:rPr lang="de-DE" sz="4400" dirty="0">
                <a:latin typeface="Roboto Bold" panose="020B0604020202020204" charset="0"/>
                <a:ea typeface="Roboto Bold" panose="020B0604020202020204" charset="0"/>
              </a:rPr>
            </a:br>
            <a:endParaRPr lang="de-DE" sz="4400" dirty="0">
              <a:latin typeface="Roboto Bold" panose="020B0604020202020204" charset="0"/>
              <a:ea typeface="Roboto Bold" panose="020B060402020202020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4" b="10857"/>
          <a:stretch/>
        </p:blipFill>
        <p:spPr>
          <a:xfrm>
            <a:off x="4293548" y="762254"/>
            <a:ext cx="6978203" cy="514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746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1D5511-6EF0-42B0-9736-711C463C3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24109"/>
            <a:ext cx="8911687" cy="4523623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1970</a:t>
            </a:r>
            <a:br>
              <a:rPr lang="en-US" sz="44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</a:br>
            <a:r>
              <a:rPr lang="en-US" sz="14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Kindergarten </a:t>
            </a:r>
            <a:r>
              <a:rPr lang="en-US" sz="14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wird</a:t>
            </a:r>
            <a:r>
              <a:rPr lang="en-US" sz="14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gebaut</a:t>
            </a:r>
            <a:r>
              <a:rPr lang="en-US" sz="14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br>
              <a:rPr lang="en-US" sz="14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14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Die </a:t>
            </a:r>
            <a:r>
              <a:rPr lang="en-US" sz="14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katholische</a:t>
            </a:r>
            <a:r>
              <a:rPr lang="en-US" sz="14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Kirchengemeinde</a:t>
            </a:r>
            <a:r>
              <a:rPr lang="en-US" sz="14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Schlier</a:t>
            </a:r>
            <a:r>
              <a:rPr lang="en-US" sz="14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unter</a:t>
            </a:r>
            <a:r>
              <a:rPr lang="en-US" sz="14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Pfarrer</a:t>
            </a:r>
            <a:r>
              <a:rPr lang="en-US" sz="14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Sprenger </a:t>
            </a:r>
            <a:r>
              <a:rPr lang="en-US" sz="14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übernimmt</a:t>
            </a:r>
            <a:r>
              <a:rPr lang="en-US" sz="14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die </a:t>
            </a:r>
            <a:r>
              <a:rPr lang="en-US" sz="14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Trägerschaft</a:t>
            </a:r>
            <a:r>
              <a:rPr lang="en-US" sz="14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br>
              <a:rPr lang="en-US" sz="14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</a:br>
            <a:br>
              <a:rPr lang="en-US" sz="14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</a:br>
            <a:br>
              <a:rPr lang="en-US" sz="14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44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1971</a:t>
            </a:r>
            <a:br>
              <a:rPr lang="en-US" sz="14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14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Der Kindergarten </a:t>
            </a:r>
            <a:r>
              <a:rPr lang="en-US" sz="14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wird</a:t>
            </a:r>
            <a:r>
              <a:rPr lang="en-US" sz="14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am 1. September 1971 </a:t>
            </a:r>
            <a:r>
              <a:rPr lang="en-US" sz="14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eröffnet</a:t>
            </a:r>
            <a:r>
              <a:rPr lang="en-US" sz="14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br>
              <a:rPr lang="en-US" sz="14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14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Es</a:t>
            </a:r>
            <a:r>
              <a:rPr lang="en-US" sz="14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sind</a:t>
            </a:r>
            <a:r>
              <a:rPr lang="en-US" sz="14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zwei</a:t>
            </a:r>
            <a:r>
              <a:rPr lang="en-US" sz="14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2 Gruppen. Je Gruppe </a:t>
            </a:r>
            <a:r>
              <a:rPr lang="en-US" sz="14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eine</a:t>
            </a:r>
            <a:r>
              <a:rPr lang="en-US" sz="14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Erzieherin</a:t>
            </a:r>
            <a:r>
              <a:rPr lang="en-US" sz="14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alleine</a:t>
            </a:r>
            <a:r>
              <a:rPr lang="en-US" sz="14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mit</a:t>
            </a:r>
            <a:r>
              <a:rPr lang="en-US" sz="14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25 </a:t>
            </a:r>
            <a:r>
              <a:rPr lang="en-US" sz="14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Kindern</a:t>
            </a:r>
            <a:r>
              <a:rPr lang="en-US" sz="14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br>
              <a:rPr lang="en-US" sz="14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14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(die Gruppen </a:t>
            </a:r>
            <a:r>
              <a:rPr lang="en-US" sz="14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hatten</a:t>
            </a:r>
            <a:r>
              <a:rPr lang="en-US" sz="14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noch</a:t>
            </a:r>
            <a:r>
              <a:rPr lang="en-US" sz="14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keine</a:t>
            </a:r>
            <a:r>
              <a:rPr lang="en-US" sz="14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Namen</a:t>
            </a:r>
            <a:r>
              <a:rPr lang="en-US" sz="14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…)</a:t>
            </a:r>
            <a:br>
              <a:rPr lang="en-US" sz="14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</a:br>
            <a:br>
              <a:rPr lang="en-US" sz="14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14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Frau Wenger </a:t>
            </a:r>
            <a:r>
              <a:rPr lang="en-US" sz="14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übernimmt</a:t>
            </a:r>
            <a:r>
              <a:rPr lang="en-US" sz="14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die Leitung</a:t>
            </a:r>
            <a:br>
              <a:rPr lang="en-US" sz="14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</a:br>
            <a:br>
              <a:rPr lang="en-US" sz="14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14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Weitere</a:t>
            </a:r>
            <a:r>
              <a:rPr lang="en-US" sz="14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Leitungen</a:t>
            </a:r>
            <a:r>
              <a:rPr lang="en-US" sz="14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in den </a:t>
            </a:r>
            <a:r>
              <a:rPr lang="en-US" sz="14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ersten</a:t>
            </a:r>
            <a:r>
              <a:rPr lang="en-US" sz="14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Jahren:</a:t>
            </a:r>
            <a:br>
              <a:rPr lang="en-US" sz="14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14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1978 Frau Gassmann</a:t>
            </a:r>
            <a:br>
              <a:rPr lang="en-US" sz="14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14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1980 Frau </a:t>
            </a:r>
            <a:r>
              <a:rPr lang="en-US" sz="14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Vögtle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7364116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33699" y="528860"/>
            <a:ext cx="8911687" cy="1280890"/>
          </a:xfrm>
        </p:spPr>
        <p:txBody>
          <a:bodyPr>
            <a:normAutofit/>
          </a:bodyPr>
          <a:lstStyle/>
          <a:p>
            <a:r>
              <a:rPr lang="de-DE" sz="3200" dirty="0" err="1">
                <a:latin typeface="Roboto Bold"/>
              </a:rPr>
              <a:t>Kitateam</a:t>
            </a:r>
            <a:r>
              <a:rPr lang="de-DE" sz="3200" dirty="0">
                <a:latin typeface="Roboto Bold"/>
              </a:rPr>
              <a:t> 23/24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424" y="1199017"/>
            <a:ext cx="8486776" cy="5658983"/>
          </a:xfrm>
        </p:spPr>
      </p:pic>
    </p:spTree>
    <p:extLst>
      <p:ext uri="{BB962C8B-B14F-4D97-AF65-F5344CB8AC3E}">
        <p14:creationId xmlns:p14="http://schemas.microsoft.com/office/powerpoint/2010/main" val="8724668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44168" y="161925"/>
            <a:ext cx="8448675" cy="1291225"/>
          </a:xfrm>
        </p:spPr>
        <p:txBody>
          <a:bodyPr>
            <a:normAutofit fontScale="90000"/>
          </a:bodyPr>
          <a:lstStyle/>
          <a:p>
            <a:br>
              <a:rPr lang="de-DE" dirty="0"/>
            </a:br>
            <a:br>
              <a:rPr lang="de-DE" dirty="0"/>
            </a:br>
            <a:r>
              <a:rPr lang="de-DE" sz="4900" b="1" dirty="0">
                <a:latin typeface="Roboto Bold" panose="020B0604020202020204" charset="0"/>
                <a:ea typeface="Roboto Bold" panose="020B0604020202020204" charset="0"/>
              </a:rPr>
              <a:t>2023</a:t>
            </a:r>
            <a:br>
              <a:rPr lang="de-DE" sz="4900" b="1" dirty="0">
                <a:latin typeface="Roboto Bold" panose="020B0604020202020204" charset="0"/>
                <a:ea typeface="Roboto Bold" panose="020B0604020202020204" charset="0"/>
              </a:rPr>
            </a:br>
            <a:r>
              <a:rPr lang="de-DE" sz="2000" dirty="0">
                <a:latin typeface="Roboto Bold" panose="020B0604020202020204" charset="0"/>
                <a:ea typeface="Roboto Bold" panose="020B0604020202020204" charset="0"/>
              </a:rPr>
              <a:t>Start zum dritten Umbau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856" y="1453150"/>
            <a:ext cx="6388100" cy="479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8737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20000" y="781049"/>
            <a:ext cx="4229100" cy="419101"/>
          </a:xfrm>
        </p:spPr>
        <p:txBody>
          <a:bodyPr>
            <a:normAutofit fontScale="90000"/>
          </a:bodyPr>
          <a:lstStyle/>
          <a:p>
            <a:r>
              <a:rPr lang="de-DE" dirty="0">
                <a:latin typeface="Roboto Bold" panose="020B0604020202020204" charset="0"/>
                <a:ea typeface="Roboto Bold" panose="020B0604020202020204" charset="0"/>
              </a:rPr>
              <a:t>…die Küche wurde vergrößert...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54" y="551228"/>
            <a:ext cx="6967090" cy="5225317"/>
          </a:xfrm>
        </p:spPr>
      </p:pic>
    </p:spTree>
    <p:extLst>
      <p:ext uri="{BB962C8B-B14F-4D97-AF65-F5344CB8AC3E}">
        <p14:creationId xmlns:p14="http://schemas.microsoft.com/office/powerpoint/2010/main" val="6451860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56138" y="175846"/>
            <a:ext cx="6295293" cy="1463884"/>
          </a:xfrm>
        </p:spPr>
        <p:txBody>
          <a:bodyPr>
            <a:normAutofit/>
          </a:bodyPr>
          <a:lstStyle/>
          <a:p>
            <a:r>
              <a:rPr lang="de-DE" sz="4400" dirty="0">
                <a:latin typeface="Roboto Bold" panose="020B0604020202020204" charset="0"/>
                <a:ea typeface="Roboto Bold" panose="020B0604020202020204" charset="0"/>
              </a:rPr>
              <a:t>Das neue Esszimmer entstand…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317" y="1037309"/>
            <a:ext cx="7198213" cy="539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1176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68966" y="619125"/>
            <a:ext cx="3494942" cy="639763"/>
          </a:xfrm>
        </p:spPr>
        <p:txBody>
          <a:bodyPr>
            <a:normAutofit/>
          </a:bodyPr>
          <a:lstStyle/>
          <a:p>
            <a:r>
              <a:rPr lang="de-DE" sz="2000" dirty="0">
                <a:latin typeface="Roboto Bold" panose="020B0604020202020204" charset="0"/>
                <a:ea typeface="Roboto Bold" panose="020B0604020202020204" charset="0"/>
              </a:rPr>
              <a:t>…und neue Schlafräume… 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18" y="1258888"/>
            <a:ext cx="5135033" cy="3851275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350" y="2252663"/>
            <a:ext cx="5810250" cy="435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7096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37" y="580786"/>
            <a:ext cx="5676900" cy="4257675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314" y="2540794"/>
            <a:ext cx="4616449" cy="3462337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457325" y="5633799"/>
            <a:ext cx="488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Roboto Bold" panose="020B0604020202020204" charset="0"/>
                <a:ea typeface="Roboto Bold" panose="020B0604020202020204" charset="0"/>
              </a:rPr>
              <a:t>… und ein Raum wurde unser Musikzimmer.</a:t>
            </a:r>
          </a:p>
        </p:txBody>
      </p:sp>
    </p:spTree>
    <p:extLst>
      <p:ext uri="{BB962C8B-B14F-4D97-AF65-F5344CB8AC3E}">
        <p14:creationId xmlns:p14="http://schemas.microsoft.com/office/powerpoint/2010/main" val="3339641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05225" y="952500"/>
            <a:ext cx="3629025" cy="952500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375" y="347885"/>
            <a:ext cx="4779425" cy="6325170"/>
          </a:xfrm>
        </p:spPr>
      </p:pic>
    </p:spTree>
    <p:extLst>
      <p:ext uri="{BB962C8B-B14F-4D97-AF65-F5344CB8AC3E}">
        <p14:creationId xmlns:p14="http://schemas.microsoft.com/office/powerpoint/2010/main" val="1163163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400" dirty="0">
                <a:latin typeface="Roboto Bold" panose="020B0604020202020204" charset="0"/>
                <a:ea typeface="Roboto Bold" panose="020B0604020202020204" charset="0"/>
              </a:rPr>
              <a:t>Kindergartenjahr </a:t>
            </a:r>
            <a:r>
              <a:rPr lang="de-DE" sz="4400" b="1" dirty="0">
                <a:latin typeface="Roboto Bold" panose="020B0604020202020204" charset="0"/>
                <a:ea typeface="Roboto Bold" panose="020B0604020202020204" charset="0"/>
              </a:rPr>
              <a:t>1979/80</a:t>
            </a:r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50634" y="1521523"/>
            <a:ext cx="3403859" cy="4704210"/>
          </a:xfrm>
        </p:spPr>
      </p:pic>
      <p:pic>
        <p:nvPicPr>
          <p:cNvPr id="8" name="Inhaltsplatzhalt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66632" y="826376"/>
            <a:ext cx="3722691" cy="5063955"/>
          </a:xfrm>
        </p:spPr>
      </p:pic>
    </p:spTree>
    <p:extLst>
      <p:ext uri="{BB962C8B-B14F-4D97-AF65-F5344CB8AC3E}">
        <p14:creationId xmlns:p14="http://schemas.microsoft.com/office/powerpoint/2010/main" val="3457351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28750" y="364068"/>
            <a:ext cx="9239250" cy="1549400"/>
          </a:xfrm>
        </p:spPr>
        <p:txBody>
          <a:bodyPr>
            <a:normAutofit fontScale="90000"/>
          </a:bodyPr>
          <a:lstStyle/>
          <a:p>
            <a:pPr algn="ctr"/>
            <a:r>
              <a:rPr lang="de-DE" sz="4900" b="1" dirty="0">
                <a:latin typeface="Roboto Bold" panose="020B0604020202020204" charset="0"/>
                <a:ea typeface="Roboto Bold" panose="020B0604020202020204" charset="0"/>
              </a:rPr>
              <a:t>1981</a:t>
            </a:r>
            <a:br>
              <a:rPr lang="de-DE" sz="4400" dirty="0">
                <a:latin typeface="Roboto Bold" panose="020B0604020202020204" charset="0"/>
                <a:ea typeface="Roboto Bold" panose="020B0604020202020204" charset="0"/>
              </a:rPr>
            </a:br>
            <a:r>
              <a:rPr lang="en-US" sz="16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Fr. </a:t>
            </a:r>
            <a:r>
              <a:rPr lang="en-US" sz="16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Rieser</a:t>
            </a:r>
            <a:r>
              <a:rPr lang="en-US" sz="16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übernimmt</a:t>
            </a:r>
            <a:r>
              <a:rPr lang="en-US" sz="16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die Leitung des Kindergartens </a:t>
            </a:r>
            <a:r>
              <a:rPr lang="en-US" sz="16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für</a:t>
            </a:r>
            <a:r>
              <a:rPr lang="en-US" sz="16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die </a:t>
            </a:r>
            <a:r>
              <a:rPr lang="en-US" sz="16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nächsten</a:t>
            </a:r>
            <a:r>
              <a:rPr lang="en-US" sz="16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41 Jahre</a:t>
            </a:r>
            <a:br>
              <a:rPr lang="en-US" sz="44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</a:br>
            <a:endParaRPr lang="de-DE" sz="4400" dirty="0">
              <a:latin typeface="Roboto Bold" panose="020B0604020202020204" charset="0"/>
              <a:ea typeface="Roboto Bold" panose="020B060402020202020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EA474A6-9C10-4A2D-9AD1-734A282DC7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38778" y="555335"/>
            <a:ext cx="50191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313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CB9C84E-CD79-4701-9AFF-85962305F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29028" y="-319408"/>
            <a:ext cx="5133758" cy="759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6359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dirty="0">
                <a:latin typeface="Roboto Bold" panose="020B0604020202020204" charset="0"/>
                <a:ea typeface="Roboto Bold" panose="020B0604020202020204" charset="0"/>
              </a:rPr>
              <a:t>So sahen die Räume vor dem ersten Umbau aus…</a:t>
            </a:r>
          </a:p>
        </p:txBody>
      </p:sp>
      <p:pic>
        <p:nvPicPr>
          <p:cNvPr id="5" name="Inhaltsplatzhalter 4"/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664069" y="2133600"/>
            <a:ext cx="3333079" cy="4601308"/>
          </a:xfrm>
          <a:prstGeom prst="rect">
            <a:avLst/>
          </a:prstGeom>
        </p:spPr>
      </p:pic>
      <p:pic>
        <p:nvPicPr>
          <p:cNvPr id="6" name="Inhaltsplatzhalter 5"/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10800000">
            <a:off x="6945923" y="1395902"/>
            <a:ext cx="3670310" cy="518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090896"/>
      </p:ext>
    </p:extLst>
  </p:cSld>
  <p:clrMapOvr>
    <a:masterClrMapping/>
  </p:clrMapOvr>
</p:sld>
</file>

<file path=ppt/theme/theme1.xml><?xml version="1.0" encoding="utf-8"?>
<a:theme xmlns:a="http://schemas.openxmlformats.org/drawingml/2006/main" name="Fetzen">
  <a:themeElements>
    <a:clrScheme name="Fetze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Fetze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etze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0</TotalTime>
  <Words>1014</Words>
  <Application>Microsoft Office PowerPoint</Application>
  <PresentationFormat>Breitbild</PresentationFormat>
  <Paragraphs>113</Paragraphs>
  <Slides>56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56</vt:i4>
      </vt:variant>
    </vt:vector>
  </HeadingPairs>
  <TitlesOfParts>
    <vt:vector size="63" baseType="lpstr">
      <vt:lpstr>Arial</vt:lpstr>
      <vt:lpstr>Century Gothic</vt:lpstr>
      <vt:lpstr>Roboto</vt:lpstr>
      <vt:lpstr>Roboto Bold</vt:lpstr>
      <vt:lpstr>Wingdings 3</vt:lpstr>
      <vt:lpstr>Fetzen</vt:lpstr>
      <vt:lpstr>Dokument</vt:lpstr>
      <vt:lpstr>PowerPoint-Präsentation</vt:lpstr>
      <vt:lpstr>PowerPoint-Präsentation</vt:lpstr>
      <vt:lpstr>PowerPoint-Präsentation</vt:lpstr>
      <vt:lpstr>PowerPoint-Präsentation</vt:lpstr>
      <vt:lpstr>1970 Kindergarten wird gebaut.  Die katholische Kirchengemeinde Schlier unter Pfarrer Sprenger übernimmt die Trägerschaft.   1971 Der Kindergarten wird am 1. September 1971 eröffnet.  Es sind zwei 2 Gruppen. Je Gruppe eine Erzieherin alleine mit 25 Kindern  (die Gruppen hatten noch keine Namen…)  Frau Wenger übernimmt die Leitung  Weitere Leitungen in den ersten Jahren: 1978 Frau Gassmann 1980 Frau Vögtle</vt:lpstr>
      <vt:lpstr>Kindergartenjahr 1979/80</vt:lpstr>
      <vt:lpstr>1981 Fr. Rieser übernimmt die Leitung des Kindergartens für die nächsten 41 Jahre </vt:lpstr>
      <vt:lpstr>PowerPoint-Präsentation</vt:lpstr>
      <vt:lpstr>So sahen die Räume vor dem ersten Umbau aus…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1994/95</vt:lpstr>
      <vt:lpstr>1996 Erweiterung um eine Gruppe „Sonnenstrahl“. Durch die hohen Kinderzahlen kommt eine weitere Gruppe hinzu, der Volkshochschulraum wird zukünftig als Kindergartengruppe genutzt. Es sind jetzt 4 Gruppen. </vt:lpstr>
      <vt:lpstr>PowerPoint-Präsentation</vt:lpstr>
      <vt:lpstr>                                      1999</vt:lpstr>
      <vt:lpstr>PowerPoint-Präsentation</vt:lpstr>
      <vt:lpstr>PowerPoint-Präsentation</vt:lpstr>
      <vt:lpstr>PowerPoint-Präsentation</vt:lpstr>
      <vt:lpstr>PowerPoint-Präsentation</vt:lpstr>
      <vt:lpstr> 2007   Umstellung der Konzeption in ein „Teiloffenes Konzept“ mit altershomogenen Kindergartengruppen.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2016</vt:lpstr>
      <vt:lpstr>2017</vt:lpstr>
      <vt:lpstr>PowerPoint-Präsentation</vt:lpstr>
      <vt:lpstr>PowerPoint-Präsentation</vt:lpstr>
      <vt:lpstr>2020 Ausbau der Kindergartenwohnung wurde in Eigenregie des Kirchengemeinderates zu einem Personalzimmer und Pausenraum </vt:lpstr>
      <vt:lpstr>2021</vt:lpstr>
      <vt:lpstr>2021 Frau Rieser feiert ihr 40jähriges Dienstjubiläum als Leitung</vt:lpstr>
      <vt:lpstr>2022</vt:lpstr>
      <vt:lpstr>2022 Frau Faißt übernimmt im September die Leitung der Kita St. Martin</vt:lpstr>
      <vt:lpstr>2023 </vt:lpstr>
      <vt:lpstr>Kitateam 23/24</vt:lpstr>
      <vt:lpstr>  2023 Start zum dritten Umbau</vt:lpstr>
      <vt:lpstr>…die Küche wurde vergrößert...</vt:lpstr>
      <vt:lpstr>Das neue Esszimmer entstand…</vt:lpstr>
      <vt:lpstr>…und neue Schlafräume… 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Bilder aus den letzten 55 Jahren</dc:title>
  <dc:creator>Pfiffikus</dc:creator>
  <cp:lastModifiedBy>Leitung</cp:lastModifiedBy>
  <cp:revision>110</cp:revision>
  <dcterms:created xsi:type="dcterms:W3CDTF">2025-04-23T09:29:45Z</dcterms:created>
  <dcterms:modified xsi:type="dcterms:W3CDTF">2025-05-22T08:21:34Z</dcterms:modified>
</cp:coreProperties>
</file>